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1478" y="-11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9601" cy="396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4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08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30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8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32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98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64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86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11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08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94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C3B9C-9B62-4206-BB93-82AAEFB8F51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6BD71-9D2C-4525-8442-B599ADD9A6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66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EEC4AA1-751B-11BF-C2C0-5AFE48097DFE}"/>
              </a:ext>
            </a:extLst>
          </p:cNvPr>
          <p:cNvGrpSpPr/>
          <p:nvPr/>
        </p:nvGrpSpPr>
        <p:grpSpPr>
          <a:xfrm>
            <a:off x="267417" y="7627057"/>
            <a:ext cx="6328895" cy="1119121"/>
            <a:chOff x="267416" y="5534846"/>
            <a:chExt cx="2077586" cy="1119121"/>
          </a:xfrm>
        </p:grpSpPr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E083BA01-AD03-5946-4DBB-B05AA4EF1EF7}"/>
                </a:ext>
              </a:extLst>
            </p:cNvPr>
            <p:cNvSpPr/>
            <p:nvPr/>
          </p:nvSpPr>
          <p:spPr>
            <a:xfrm>
              <a:off x="278202" y="5534847"/>
              <a:ext cx="2066800" cy="1119120"/>
            </a:xfrm>
            <a:prstGeom prst="roundRect">
              <a:avLst>
                <a:gd name="adj" fmla="val 7843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C0C9724C-59E5-7AC6-4EE8-04BCB59F7610}"/>
                </a:ext>
              </a:extLst>
            </p:cNvPr>
            <p:cNvSpPr txBox="1"/>
            <p:nvPr/>
          </p:nvSpPr>
          <p:spPr>
            <a:xfrm>
              <a:off x="267416" y="5534846"/>
              <a:ext cx="20775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00" b="1" dirty="0"/>
                <a:t>Q3.</a:t>
              </a:r>
              <a:r>
                <a:rPr kumimoji="1" lang="ja-JP" altLang="en-US" sz="1000" b="1" dirty="0"/>
                <a:t> </a:t>
              </a:r>
              <a:r>
                <a:rPr kumimoji="1" lang="ja-JP" altLang="en-US" sz="800" b="1" dirty="0"/>
                <a:t>どのような商品・サービス・ビジネスにつながりそうですか？</a:t>
              </a:r>
              <a:r>
                <a:rPr kumimoji="1" lang="en-US" altLang="ja-JP" sz="800" b="1" dirty="0"/>
                <a:t>Scope1</a:t>
              </a:r>
              <a:r>
                <a:rPr kumimoji="1" lang="ja-JP" altLang="en-US" sz="800" b="1" dirty="0"/>
                <a:t>～３のどこに貢献できそうですか？（アイデアを書き出す）</a:t>
              </a:r>
              <a:endParaRPr kumimoji="1" lang="en-US" altLang="ja-JP" sz="800" b="1" dirty="0"/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2EB087-7906-207F-FE32-365AAF6032E7}"/>
              </a:ext>
            </a:extLst>
          </p:cNvPr>
          <p:cNvSpPr/>
          <p:nvPr/>
        </p:nvSpPr>
        <p:spPr>
          <a:xfrm>
            <a:off x="0" y="1"/>
            <a:ext cx="6858000" cy="3897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脱炭素ビジネス発見ワークシート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65B2037-7EC7-425E-68CA-EE8F93162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843875"/>
              </p:ext>
            </p:extLst>
          </p:nvPr>
        </p:nvGraphicFramePr>
        <p:xfrm>
          <a:off x="242887" y="703224"/>
          <a:ext cx="6372225" cy="827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075">
                  <a:extLst>
                    <a:ext uri="{9D8B030D-6E8A-4147-A177-3AD203B41FA5}">
                      <a16:colId xmlns:a16="http://schemas.microsoft.com/office/drawing/2014/main" val="912658244"/>
                    </a:ext>
                  </a:extLst>
                </a:gridCol>
                <a:gridCol w="2124075">
                  <a:extLst>
                    <a:ext uri="{9D8B030D-6E8A-4147-A177-3AD203B41FA5}">
                      <a16:colId xmlns:a16="http://schemas.microsoft.com/office/drawing/2014/main" val="702864416"/>
                    </a:ext>
                  </a:extLst>
                </a:gridCol>
                <a:gridCol w="2124075">
                  <a:extLst>
                    <a:ext uri="{9D8B030D-6E8A-4147-A177-3AD203B41FA5}">
                      <a16:colId xmlns:a16="http://schemas.microsoft.com/office/drawing/2014/main" val="1541680246"/>
                    </a:ext>
                  </a:extLst>
                </a:gridCol>
              </a:tblGrid>
              <a:tr h="239154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企業名：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業種：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従業員数：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6068293"/>
                  </a:ext>
                </a:extLst>
              </a:tr>
              <a:tr h="588089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主な商品・サービス：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主な顧客（取引先）：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spc="-150" dirty="0">
                          <a:solidFill>
                            <a:schemeClr val="tx1"/>
                          </a:solidFill>
                        </a:rPr>
                        <a:t>自社の強み・特徴（技術・人材・設備・ネットワークなど）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</a:rPr>
                        <a:t>：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13750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1746988-4AA8-272E-560B-65ABEACFB169}"/>
              </a:ext>
            </a:extLst>
          </p:cNvPr>
          <p:cNvSpPr txBox="1"/>
          <p:nvPr/>
        </p:nvSpPr>
        <p:spPr>
          <a:xfrm>
            <a:off x="172527" y="495203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b="1" dirty="0"/>
              <a:t>自社の基本情報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B6BCB3-F904-DC54-E9F9-03AC9041908D}"/>
              </a:ext>
            </a:extLst>
          </p:cNvPr>
          <p:cNvSpPr txBox="1"/>
          <p:nvPr/>
        </p:nvSpPr>
        <p:spPr>
          <a:xfrm>
            <a:off x="172527" y="1587658"/>
            <a:ext cx="31245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/>
              <a:t>STEP1</a:t>
            </a:r>
            <a:r>
              <a:rPr kumimoji="1" lang="ja-JP" altLang="en-US" sz="900" b="1" dirty="0"/>
              <a:t>　</a:t>
            </a:r>
            <a:r>
              <a:rPr kumimoji="1" lang="en-US" altLang="ja-JP" sz="1000" b="1" dirty="0"/>
              <a:t>Scope1</a:t>
            </a:r>
            <a:r>
              <a:rPr kumimoji="1" lang="ja-JP" altLang="en-US" sz="1000" b="1" dirty="0"/>
              <a:t>～</a:t>
            </a:r>
            <a:r>
              <a:rPr kumimoji="1" lang="en-US" altLang="ja-JP" sz="1000" b="1" dirty="0"/>
              <a:t>3</a:t>
            </a:r>
            <a:r>
              <a:rPr kumimoji="1" lang="ja-JP" altLang="en-US" sz="900" b="1" dirty="0"/>
              <a:t>で自社の現状や取組みを理解しよう！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F376BE92-AAC7-98CB-CE85-822CCB13C6C1}"/>
              </a:ext>
            </a:extLst>
          </p:cNvPr>
          <p:cNvGrpSpPr/>
          <p:nvPr/>
        </p:nvGrpSpPr>
        <p:grpSpPr>
          <a:xfrm>
            <a:off x="278202" y="1811552"/>
            <a:ext cx="2066800" cy="752291"/>
            <a:chOff x="278202" y="1906438"/>
            <a:chExt cx="2066800" cy="752291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1C8D05D6-A27A-BD2F-6C92-A8080AF385F3}"/>
                </a:ext>
              </a:extLst>
            </p:cNvPr>
            <p:cNvSpPr/>
            <p:nvPr/>
          </p:nvSpPr>
          <p:spPr>
            <a:xfrm>
              <a:off x="278202" y="1906438"/>
              <a:ext cx="2066800" cy="752291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E4EE453-4E44-64AD-B697-6283A70B6CE2}"/>
                </a:ext>
              </a:extLst>
            </p:cNvPr>
            <p:cNvSpPr txBox="1"/>
            <p:nvPr/>
          </p:nvSpPr>
          <p:spPr>
            <a:xfrm>
              <a:off x="328416" y="1906438"/>
              <a:ext cx="150762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accent6"/>
                  </a:solidFill>
                </a:rPr>
                <a:t>Scope1</a:t>
              </a:r>
              <a:r>
                <a:rPr kumimoji="1" lang="ja-JP" altLang="en-US" sz="900" b="1" dirty="0">
                  <a:solidFill>
                    <a:schemeClr val="accent6"/>
                  </a:solidFill>
                </a:rPr>
                <a:t> </a:t>
              </a:r>
              <a:r>
                <a:rPr kumimoji="1" lang="ja-JP" altLang="en-US" sz="700" b="1" spc="-150" dirty="0"/>
                <a:t>自社での直接排出</a:t>
              </a:r>
              <a:endParaRPr kumimoji="1" lang="ja-JP" altLang="en-US" sz="800" b="1" spc="-150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FCC4FA8-3B02-0A6E-0842-5B457C79AC02}"/>
                </a:ext>
              </a:extLst>
            </p:cNvPr>
            <p:cNvSpPr txBox="1"/>
            <p:nvPr/>
          </p:nvSpPr>
          <p:spPr>
            <a:xfrm>
              <a:off x="302533" y="2073954"/>
              <a:ext cx="177504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自社が直接燃料を使用して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排出する温室効果ガス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（例：ガソリン、軽油、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　都市ガス、ボイラーなど）</a:t>
              </a:r>
            </a:p>
          </p:txBody>
        </p:sp>
      </p:grpSp>
      <p:pic>
        <p:nvPicPr>
          <p:cNvPr id="13" name="グラフィックス 12" descr="工場 単色塗りつぶし">
            <a:extLst>
              <a:ext uri="{FF2B5EF4-FFF2-40B4-BE49-F238E27FC236}">
                <a16:creationId xmlns:a16="http://schemas.microsoft.com/office/drawing/2014/main" id="{AD46AB94-4F0D-554C-5DAD-B5DD59A61F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26559" y="1882945"/>
            <a:ext cx="681008" cy="681008"/>
          </a:xfrm>
          <a:prstGeom prst="rect">
            <a:avLst/>
          </a:prstGeom>
        </p:spPr>
      </p:pic>
      <p:pic>
        <p:nvPicPr>
          <p:cNvPr id="15" name="グラフィックス 14" descr="電球 単色塗りつぶし">
            <a:extLst>
              <a:ext uri="{FF2B5EF4-FFF2-40B4-BE49-F238E27FC236}">
                <a16:creationId xmlns:a16="http://schemas.microsoft.com/office/drawing/2014/main" id="{32832B8F-3DA8-C400-B546-F41F183E287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9431" y="1984666"/>
            <a:ext cx="592690" cy="592690"/>
          </a:xfrm>
          <a:prstGeom prst="rect">
            <a:avLst/>
          </a:prstGeom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D6064B6-9B0E-6114-0046-6BC0CC909FCD}"/>
              </a:ext>
            </a:extLst>
          </p:cNvPr>
          <p:cNvGrpSpPr/>
          <p:nvPr/>
        </p:nvGrpSpPr>
        <p:grpSpPr>
          <a:xfrm>
            <a:off x="2408320" y="1811552"/>
            <a:ext cx="2124573" cy="764017"/>
            <a:chOff x="2408320" y="1906438"/>
            <a:chExt cx="2124573" cy="764017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B3CE0A19-BE34-3E53-BED1-826B5DFC012E}"/>
                </a:ext>
              </a:extLst>
            </p:cNvPr>
            <p:cNvSpPr/>
            <p:nvPr/>
          </p:nvSpPr>
          <p:spPr>
            <a:xfrm>
              <a:off x="2409863" y="1906438"/>
              <a:ext cx="2066800" cy="764017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69CDCFA-3B0C-E46B-7CFC-24FD8571AE3D}"/>
                </a:ext>
              </a:extLst>
            </p:cNvPr>
            <p:cNvSpPr txBox="1"/>
            <p:nvPr/>
          </p:nvSpPr>
          <p:spPr>
            <a:xfrm>
              <a:off x="2408320" y="1906438"/>
              <a:ext cx="2124573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solidFill>
                    <a:schemeClr val="accent1"/>
                  </a:solidFill>
                </a:rPr>
                <a:t>Scope2</a:t>
              </a:r>
              <a:r>
                <a:rPr kumimoji="1" lang="ja-JP" altLang="en-US" sz="900" b="1" dirty="0">
                  <a:solidFill>
                    <a:schemeClr val="accent1"/>
                  </a:solidFill>
                </a:rPr>
                <a:t> </a:t>
              </a:r>
              <a:r>
                <a:rPr kumimoji="1" lang="ja-JP" altLang="en-US" sz="700" b="1" spc="-150" dirty="0"/>
                <a:t>購入したエネルギーの使用に伴う排出</a:t>
              </a:r>
              <a:endParaRPr kumimoji="1" lang="ja-JP" altLang="en-US" sz="800" b="1" spc="-150" dirty="0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ABE6D691-0F2C-E6D9-F362-2641F2223439}"/>
                </a:ext>
              </a:extLst>
            </p:cNvPr>
            <p:cNvSpPr txBox="1"/>
            <p:nvPr/>
          </p:nvSpPr>
          <p:spPr>
            <a:xfrm>
              <a:off x="2442821" y="2085680"/>
              <a:ext cx="154258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自社が購入した電気</a:t>
              </a:r>
              <a:r>
                <a:rPr kumimoji="1" lang="ja-JP" altLang="en-US" sz="800" spc="-300" dirty="0"/>
                <a:t>・熱・</a:t>
              </a:r>
              <a:r>
                <a:rPr kumimoji="1" lang="ja-JP" altLang="en-US" sz="800" dirty="0"/>
                <a:t>蒸気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の使用に伴う間接的な排出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（例：電力、地域熱供給、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　蒸気など）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2D375C2-2C92-7075-A36C-90415C112484}"/>
              </a:ext>
            </a:extLst>
          </p:cNvPr>
          <p:cNvGrpSpPr/>
          <p:nvPr/>
        </p:nvGrpSpPr>
        <p:grpSpPr>
          <a:xfrm>
            <a:off x="4509621" y="1806381"/>
            <a:ext cx="2307347" cy="769188"/>
            <a:chOff x="4509621" y="1901267"/>
            <a:chExt cx="2307347" cy="769188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A0B8EBBB-C2F0-4A3C-B437-6616FB3229E8}"/>
                </a:ext>
              </a:extLst>
            </p:cNvPr>
            <p:cNvSpPr/>
            <p:nvPr/>
          </p:nvSpPr>
          <p:spPr>
            <a:xfrm>
              <a:off x="4534436" y="1901267"/>
              <a:ext cx="2066800" cy="764017"/>
            </a:xfrm>
            <a:prstGeom prst="roundRect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74C1C87-4C2B-C0AD-6DEA-28D569D3E7FA}"/>
                </a:ext>
              </a:extLst>
            </p:cNvPr>
            <p:cNvSpPr txBox="1"/>
            <p:nvPr/>
          </p:nvSpPr>
          <p:spPr>
            <a:xfrm>
              <a:off x="4584649" y="1901267"/>
              <a:ext cx="2232319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050" b="1" dirty="0">
                  <a:solidFill>
                    <a:srgbClr val="7030A0"/>
                  </a:solidFill>
                </a:rPr>
                <a:t>Scope3</a:t>
              </a:r>
              <a:r>
                <a:rPr kumimoji="1" lang="ja-JP" altLang="en-US" sz="900" b="1" dirty="0">
                  <a:solidFill>
                    <a:srgbClr val="7030A0"/>
                  </a:solidFill>
                </a:rPr>
                <a:t> </a:t>
              </a:r>
              <a:r>
                <a:rPr kumimoji="1" lang="ja-JP" altLang="en-US" sz="700" b="1" spc="-150" dirty="0"/>
                <a:t>その他の間接排出（バリューチェーン全体）</a:t>
              </a:r>
              <a:endParaRPr kumimoji="1" lang="ja-JP" altLang="en-US" sz="900" b="1" spc="-150" dirty="0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8A29CEBB-D8BF-39FB-1C78-1A19128173FE}"/>
                </a:ext>
              </a:extLst>
            </p:cNvPr>
            <p:cNvSpPr txBox="1"/>
            <p:nvPr/>
          </p:nvSpPr>
          <p:spPr>
            <a:xfrm>
              <a:off x="4509621" y="2085680"/>
              <a:ext cx="189378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自社の活動に関連する他社の排出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（仕入先・輸送・使用・廃棄など）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（例：原材料、物流、出張、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　製品の使用、処分など）</a:t>
              </a:r>
              <a:endParaRPr kumimoji="1" lang="en-US" altLang="ja-JP" sz="800" dirty="0"/>
            </a:p>
          </p:txBody>
        </p:sp>
      </p:grpSp>
      <p:pic>
        <p:nvPicPr>
          <p:cNvPr id="25" name="グラフィックス 24" descr="トラック 単色塗りつぶし">
            <a:extLst>
              <a:ext uri="{FF2B5EF4-FFF2-40B4-BE49-F238E27FC236}">
                <a16:creationId xmlns:a16="http://schemas.microsoft.com/office/drawing/2014/main" id="{819CFD30-2B4D-95D9-F554-8E67542A7BA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8267" y="2165786"/>
            <a:ext cx="457200" cy="457200"/>
          </a:xfrm>
          <a:prstGeom prst="rect">
            <a:avLst/>
          </a:prstGeom>
        </p:spPr>
      </p:pic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A282D1AD-422F-A581-566A-1CFBB4B10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189743"/>
              </p:ext>
            </p:extLst>
          </p:nvPr>
        </p:nvGraphicFramePr>
        <p:xfrm>
          <a:off x="278202" y="2612644"/>
          <a:ext cx="6323034" cy="1890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678">
                  <a:extLst>
                    <a:ext uri="{9D8B030D-6E8A-4147-A177-3AD203B41FA5}">
                      <a16:colId xmlns:a16="http://schemas.microsoft.com/office/drawing/2014/main" val="1760415835"/>
                    </a:ext>
                  </a:extLst>
                </a:gridCol>
                <a:gridCol w="2107678">
                  <a:extLst>
                    <a:ext uri="{9D8B030D-6E8A-4147-A177-3AD203B41FA5}">
                      <a16:colId xmlns:a16="http://schemas.microsoft.com/office/drawing/2014/main" val="2381104345"/>
                    </a:ext>
                  </a:extLst>
                </a:gridCol>
                <a:gridCol w="471165">
                  <a:extLst>
                    <a:ext uri="{9D8B030D-6E8A-4147-A177-3AD203B41FA5}">
                      <a16:colId xmlns:a16="http://schemas.microsoft.com/office/drawing/2014/main" val="2391492346"/>
                    </a:ext>
                  </a:extLst>
                </a:gridCol>
                <a:gridCol w="1636513">
                  <a:extLst>
                    <a:ext uri="{9D8B030D-6E8A-4147-A177-3AD203B41FA5}">
                      <a16:colId xmlns:a16="http://schemas.microsoft.com/office/drawing/2014/main" val="64366425"/>
                    </a:ext>
                  </a:extLst>
                </a:gridCol>
              </a:tblGrid>
              <a:tr h="2446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Scope1 </a:t>
                      </a:r>
                      <a:r>
                        <a:rPr kumimoji="1" lang="ja-JP" altLang="en-US" sz="800" b="1" spc="-150" dirty="0">
                          <a:solidFill>
                            <a:schemeClr val="bg1"/>
                          </a:solidFill>
                        </a:rPr>
                        <a:t>自社での直接排出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bg1"/>
                          </a:solidFill>
                        </a:rPr>
                        <a:t>Scope2 </a:t>
                      </a:r>
                      <a:r>
                        <a:rPr kumimoji="1" lang="ja-JP" altLang="en-US" sz="800" spc="-150" dirty="0">
                          <a:solidFill>
                            <a:schemeClr val="bg1"/>
                          </a:solidFill>
                        </a:rPr>
                        <a:t>購入したエネルギー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/>
                        <a:t>Scope3 </a:t>
                      </a:r>
                      <a:r>
                        <a:rPr kumimoji="1" lang="ja-JP" altLang="en-US" sz="800" dirty="0"/>
                        <a:t>その他の間接排出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2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自社で使用している燃料・設備、取組んでいることなど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自社で購入して</a:t>
                      </a:r>
                      <a:r>
                        <a:rPr kumimoji="1" lang="ja-JP" altLang="en-US" sz="600" b="1"/>
                        <a:t>いるエネルギー、取組んでいること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dirty="0"/>
                        <a:t>仕入れ・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ja-JP" altLang="en-US" sz="600" b="1" dirty="0"/>
                        <a:t>調達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en-US" altLang="ja-JP" sz="600" b="1" dirty="0"/>
                        <a:t>(</a:t>
                      </a:r>
                      <a:r>
                        <a:rPr kumimoji="1" lang="ja-JP" altLang="en-US" sz="600" b="1" dirty="0"/>
                        <a:t>上流</a:t>
                      </a:r>
                      <a:r>
                        <a:rPr kumimoji="1" lang="en-US" altLang="ja-JP" sz="600" b="1" dirty="0"/>
                        <a:t>)</a:t>
                      </a:r>
                      <a:endParaRPr kumimoji="1" lang="ja-JP" altLang="en-US" sz="600" b="1" dirty="0"/>
                    </a:p>
                  </a:txBody>
                  <a:tcPr anchor="ctr">
                    <a:solidFill>
                      <a:srgbClr val="CCCCF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spc="-150" dirty="0"/>
                        <a:t>仕入先からどのような要請や期待を受けていますか？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en-US" altLang="ja-JP" sz="600" b="1" spc="-150" dirty="0"/>
                        <a:t>(</a:t>
                      </a:r>
                      <a:r>
                        <a:rPr kumimoji="1" lang="ja-JP" altLang="en-US" sz="600" b="1" spc="-150" dirty="0"/>
                        <a:t>例：</a:t>
                      </a:r>
                      <a:r>
                        <a:rPr kumimoji="1" lang="en-US" altLang="ja-JP" sz="600" b="1" spc="-150" dirty="0"/>
                        <a:t>CO2</a:t>
                      </a:r>
                      <a:r>
                        <a:rPr kumimoji="1" lang="ja-JP" altLang="en-US" sz="600" b="1" spc="-150" dirty="0"/>
                        <a:t>排出量の開示、再製剤の使用など</a:t>
                      </a:r>
                      <a:r>
                        <a:rPr kumimoji="1" lang="en-US" altLang="ja-JP" sz="600" b="1" spc="-150" dirty="0"/>
                        <a:t>)</a:t>
                      </a:r>
                    </a:p>
                    <a:p>
                      <a:r>
                        <a:rPr kumimoji="1" lang="ja-JP" altLang="en-US" sz="600" b="1" dirty="0"/>
                        <a:t>・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b="1" dirty="0"/>
                        <a:t>・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b="1" dirty="0"/>
                        <a:t>・</a:t>
                      </a:r>
                    </a:p>
                  </a:txBody>
                  <a:tcPr>
                    <a:solidFill>
                      <a:srgbClr val="CCCCFF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038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現状の課題・気になること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現状の課題・気になること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dirty="0"/>
                        <a:t>自社の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ja-JP" altLang="en-US" sz="600" b="1" dirty="0"/>
                        <a:t>活動</a:t>
                      </a:r>
                    </a:p>
                  </a:txBody>
                  <a:tcPr anchor="ctr">
                    <a:solidFill>
                      <a:srgbClr val="CCCCF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spc="-150" dirty="0"/>
                        <a:t>物流・出張・通勤などで気になることは？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（例：輸送距離、出張頻度など）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</a:p>
                  </a:txBody>
                  <a:tcPr>
                    <a:solidFill>
                      <a:srgbClr val="CCCCFF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28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改善・削減できそうなこと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b="1" dirty="0"/>
                        <a:t>（アイデアでも</a:t>
                      </a:r>
                      <a:r>
                        <a:rPr kumimoji="1" lang="en-US" altLang="ja-JP" sz="600" b="1" dirty="0"/>
                        <a:t>OK</a:t>
                      </a:r>
                      <a:r>
                        <a:rPr kumimoji="1" lang="ja-JP" altLang="en-US" sz="600" b="1" dirty="0"/>
                        <a:t>）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/>
                        <a:t>改善・削減できそうなこと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b="1" dirty="0"/>
                        <a:t>（アイデアでも</a:t>
                      </a:r>
                      <a:r>
                        <a:rPr kumimoji="1" lang="en-US" altLang="ja-JP" sz="600" b="1" dirty="0"/>
                        <a:t>OK</a:t>
                      </a:r>
                      <a:r>
                        <a:rPr kumimoji="1" lang="ja-JP" altLang="en-US" sz="600" b="1" dirty="0"/>
                        <a:t>）</a:t>
                      </a:r>
                      <a:endParaRPr kumimoji="1" lang="en-US" altLang="ja-JP" sz="600" b="1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  <a:p>
                      <a:r>
                        <a:rPr kumimoji="1" lang="ja-JP" altLang="en-US" sz="600" dirty="0"/>
                        <a:t>・</a:t>
                      </a:r>
                      <a:endParaRPr kumimoji="1" lang="en-US" altLang="ja-JP" sz="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b="1" dirty="0"/>
                        <a:t>販売・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ja-JP" altLang="en-US" sz="600" b="1" dirty="0"/>
                        <a:t>使用・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ja-JP" altLang="en-US" sz="600" b="1" dirty="0"/>
                        <a:t>廃棄</a:t>
                      </a:r>
                      <a:endParaRPr kumimoji="1" lang="en-US" altLang="ja-JP" sz="600" b="1" dirty="0"/>
                    </a:p>
                    <a:p>
                      <a:pPr algn="ctr"/>
                      <a:r>
                        <a:rPr kumimoji="1" lang="en-US" altLang="ja-JP" sz="600" b="1" dirty="0"/>
                        <a:t>(</a:t>
                      </a:r>
                      <a:r>
                        <a:rPr kumimoji="1" lang="ja-JP" altLang="en-US" sz="600" b="1" dirty="0"/>
                        <a:t>下流</a:t>
                      </a:r>
                      <a:r>
                        <a:rPr kumimoji="1" lang="en-US" altLang="ja-JP" sz="600" b="1" dirty="0"/>
                        <a:t>)</a:t>
                      </a:r>
                    </a:p>
                  </a:txBody>
                  <a:tcPr anchor="ctr">
                    <a:solidFill>
                      <a:srgbClr val="CCCCF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spc="-150" dirty="0"/>
                        <a:t>お客様（製品の使用・廃棄）で気になることは？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（例：製品の電力使用、廃棄方法など）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  <a:endParaRPr kumimoji="1" lang="en-US" altLang="ja-JP" sz="600" b="1" spc="-150" dirty="0"/>
                    </a:p>
                    <a:p>
                      <a:r>
                        <a:rPr kumimoji="1" lang="ja-JP" altLang="en-US" sz="600" b="1" spc="-150" dirty="0"/>
                        <a:t>・</a:t>
                      </a:r>
                    </a:p>
                  </a:txBody>
                  <a:tcPr>
                    <a:solidFill>
                      <a:srgbClr val="CCCCFF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683733"/>
                  </a:ext>
                </a:extLst>
              </a:tr>
            </a:tbl>
          </a:graphicData>
        </a:graphic>
      </p:graphicFrame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FAAE61D-9146-5B81-0471-EDA301B78CEC}"/>
              </a:ext>
            </a:extLst>
          </p:cNvPr>
          <p:cNvSpPr txBox="1"/>
          <p:nvPr/>
        </p:nvSpPr>
        <p:spPr>
          <a:xfrm>
            <a:off x="207741" y="4560124"/>
            <a:ext cx="245612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b="1" dirty="0"/>
              <a:t>STEP2</a:t>
            </a:r>
            <a:r>
              <a:rPr kumimoji="1" lang="ja-JP" altLang="en-US" sz="900" b="1" dirty="0"/>
              <a:t>　</a:t>
            </a:r>
            <a:r>
              <a:rPr kumimoji="1" lang="en-US" altLang="ja-JP" sz="900" b="1" dirty="0"/>
              <a:t>GX</a:t>
            </a:r>
            <a:r>
              <a:rPr kumimoji="1" lang="ja-JP" altLang="en-US" sz="900" b="1" dirty="0"/>
              <a:t>ビジネスの着眼点を見つけよう！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F553280-E895-0565-67B6-905A01EC77FB}"/>
              </a:ext>
            </a:extLst>
          </p:cNvPr>
          <p:cNvGrpSpPr/>
          <p:nvPr/>
        </p:nvGrpSpPr>
        <p:grpSpPr>
          <a:xfrm>
            <a:off x="267417" y="4743525"/>
            <a:ext cx="6333818" cy="1110231"/>
            <a:chOff x="267417" y="5534846"/>
            <a:chExt cx="2153354" cy="1110231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808D83C3-B9F6-86E0-EB02-A696D5696DD4}"/>
                </a:ext>
              </a:extLst>
            </p:cNvPr>
            <p:cNvSpPr/>
            <p:nvPr/>
          </p:nvSpPr>
          <p:spPr>
            <a:xfrm>
              <a:off x="278202" y="5534847"/>
              <a:ext cx="2142569" cy="1110230"/>
            </a:xfrm>
            <a:prstGeom prst="roundRect">
              <a:avLst>
                <a:gd name="adj" fmla="val 7843"/>
              </a:avLst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71C45377-88A2-2585-B4A6-129A4C9F377C}"/>
                </a:ext>
              </a:extLst>
            </p:cNvPr>
            <p:cNvSpPr txBox="1"/>
            <p:nvPr/>
          </p:nvSpPr>
          <p:spPr>
            <a:xfrm>
              <a:off x="267417" y="5534846"/>
              <a:ext cx="129208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00" b="1" dirty="0"/>
                <a:t>Q1.</a:t>
              </a:r>
              <a:r>
                <a:rPr kumimoji="1" lang="ja-JP" altLang="en-US" sz="1000" b="1" dirty="0"/>
                <a:t> </a:t>
              </a:r>
              <a:r>
                <a:rPr kumimoji="1" lang="ja-JP" altLang="en-US" sz="800" b="1" dirty="0"/>
                <a:t>自社の強みや資源は何ですか？</a:t>
              </a:r>
              <a:r>
                <a:rPr kumimoji="1" lang="ja-JP" altLang="en-US" sz="800" b="1" spc="-150" dirty="0"/>
                <a:t>（技術、ノウハウ、設備、ネットワークなど）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726D61B4-DD5A-80F3-B5ED-80E94AF628AB}"/>
                </a:ext>
              </a:extLst>
            </p:cNvPr>
            <p:cNvSpPr txBox="1"/>
            <p:nvPr/>
          </p:nvSpPr>
          <p:spPr>
            <a:xfrm>
              <a:off x="327633" y="5781067"/>
              <a:ext cx="2025882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・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・</a:t>
              </a:r>
              <a:endParaRPr kumimoji="1" lang="en-US" altLang="ja-JP" sz="800" dirty="0"/>
            </a:p>
            <a:p>
              <a:r>
                <a:rPr kumimoji="1" lang="ja-JP" altLang="en-US" sz="800" dirty="0"/>
                <a:t>・</a:t>
              </a:r>
              <a:endParaRPr kumimoji="1" lang="en-US" altLang="ja-JP" sz="800" dirty="0"/>
            </a:p>
            <a:p>
              <a:endParaRPr kumimoji="1" lang="en-US" altLang="ja-JP" sz="800" dirty="0"/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D3A67523-C181-31DE-2635-9856BB3E90FD}"/>
              </a:ext>
            </a:extLst>
          </p:cNvPr>
          <p:cNvGrpSpPr/>
          <p:nvPr/>
        </p:nvGrpSpPr>
        <p:grpSpPr>
          <a:xfrm>
            <a:off x="272340" y="5900071"/>
            <a:ext cx="6328895" cy="1680671"/>
            <a:chOff x="267416" y="5534846"/>
            <a:chExt cx="2077586" cy="1680671"/>
          </a:xfrm>
        </p:grpSpPr>
        <p:sp>
          <p:nvSpPr>
            <p:cNvPr id="39" name="四角形: 角を丸くする 38">
              <a:extLst>
                <a:ext uri="{FF2B5EF4-FFF2-40B4-BE49-F238E27FC236}">
                  <a16:creationId xmlns:a16="http://schemas.microsoft.com/office/drawing/2014/main" id="{2DA06C3B-8FA6-B843-BB07-38AFEF33A202}"/>
                </a:ext>
              </a:extLst>
            </p:cNvPr>
            <p:cNvSpPr/>
            <p:nvPr/>
          </p:nvSpPr>
          <p:spPr>
            <a:xfrm>
              <a:off x="278202" y="5534846"/>
              <a:ext cx="2066800" cy="1680671"/>
            </a:xfrm>
            <a:prstGeom prst="roundRect">
              <a:avLst>
                <a:gd name="adj" fmla="val 7843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A93F9893-0320-4AD0-4F12-F65174B4A6E7}"/>
                </a:ext>
              </a:extLst>
            </p:cNvPr>
            <p:cNvSpPr txBox="1"/>
            <p:nvPr/>
          </p:nvSpPr>
          <p:spPr>
            <a:xfrm>
              <a:off x="267416" y="5534846"/>
              <a:ext cx="171627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00" b="1" dirty="0"/>
                <a:t>Q2.</a:t>
              </a:r>
              <a:r>
                <a:rPr kumimoji="1" lang="ja-JP" altLang="en-US" sz="1000" b="1" dirty="0"/>
                <a:t> </a:t>
              </a:r>
              <a:r>
                <a:rPr kumimoji="1" lang="ja-JP" altLang="en-US" sz="800" b="1" dirty="0"/>
                <a:t>その強みを「</a:t>
              </a:r>
              <a:r>
                <a:rPr kumimoji="1" lang="en-US" altLang="ja-JP" sz="800" b="1" dirty="0"/>
                <a:t>GX</a:t>
              </a:r>
              <a:r>
                <a:rPr kumimoji="1" lang="ja-JP" altLang="en-US" sz="800" b="1" dirty="0"/>
                <a:t>の３つの視点」で例えるると？</a:t>
              </a:r>
              <a:endParaRPr kumimoji="1" lang="en-US" altLang="ja-JP" sz="800" b="1" dirty="0"/>
            </a:p>
          </p:txBody>
        </p:sp>
      </p:grpSp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6CC74EA8-164F-85C9-778B-D64281262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2465"/>
              </p:ext>
            </p:extLst>
          </p:nvPr>
        </p:nvGraphicFramePr>
        <p:xfrm>
          <a:off x="381000" y="6117122"/>
          <a:ext cx="6171804" cy="1416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2951">
                  <a:extLst>
                    <a:ext uri="{9D8B030D-6E8A-4147-A177-3AD203B41FA5}">
                      <a16:colId xmlns:a16="http://schemas.microsoft.com/office/drawing/2014/main" val="471683736"/>
                    </a:ext>
                  </a:extLst>
                </a:gridCol>
                <a:gridCol w="1542951">
                  <a:extLst>
                    <a:ext uri="{9D8B030D-6E8A-4147-A177-3AD203B41FA5}">
                      <a16:colId xmlns:a16="http://schemas.microsoft.com/office/drawing/2014/main" val="3823988651"/>
                    </a:ext>
                  </a:extLst>
                </a:gridCol>
                <a:gridCol w="1542951">
                  <a:extLst>
                    <a:ext uri="{9D8B030D-6E8A-4147-A177-3AD203B41FA5}">
                      <a16:colId xmlns:a16="http://schemas.microsoft.com/office/drawing/2014/main" val="1219701515"/>
                    </a:ext>
                  </a:extLst>
                </a:gridCol>
                <a:gridCol w="1542951">
                  <a:extLst>
                    <a:ext uri="{9D8B030D-6E8A-4147-A177-3AD203B41FA5}">
                      <a16:colId xmlns:a16="http://schemas.microsoft.com/office/drawing/2014/main" val="432230772"/>
                    </a:ext>
                  </a:extLst>
                </a:gridCol>
              </a:tblGrid>
              <a:tr h="3653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rgbClr val="00B050"/>
                          </a:solidFill>
                        </a:rPr>
                        <a:t>自社の強み</a:t>
                      </a:r>
                      <a:r>
                        <a:rPr kumimoji="1" lang="en-US" altLang="ja-JP" sz="800" dirty="0">
                          <a:solidFill>
                            <a:srgbClr val="00B050"/>
                          </a:solidFill>
                        </a:rPr>
                        <a:t>/</a:t>
                      </a:r>
                      <a:r>
                        <a:rPr kumimoji="1" lang="ja-JP" altLang="en-US" sz="800" dirty="0">
                          <a:solidFill>
                            <a:srgbClr val="00B050"/>
                          </a:solidFill>
                        </a:rPr>
                        <a:t>資源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rgbClr val="00B050"/>
                          </a:solidFill>
                        </a:rPr>
                        <a:t>①減らす</a:t>
                      </a:r>
                      <a:endParaRPr kumimoji="1" lang="en-US" altLang="ja-JP" sz="800" dirty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00B050"/>
                          </a:solidFill>
                        </a:rPr>
                        <a:t>（削減）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rgbClr val="0070C0"/>
                          </a:solidFill>
                        </a:rPr>
                        <a:t>②見える化する</a:t>
                      </a:r>
                      <a:endParaRPr kumimoji="1" lang="en-US" altLang="ja-JP" sz="8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0070C0"/>
                          </a:solidFill>
                        </a:rPr>
                        <a:t>（可視化）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rgbClr val="7030A0"/>
                          </a:solidFill>
                        </a:rPr>
                        <a:t>③代替する</a:t>
                      </a:r>
                      <a:endParaRPr kumimoji="1" lang="en-US" altLang="ja-JP" sz="800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7030A0"/>
                          </a:solidFill>
                        </a:rPr>
                        <a:t>（置き換え）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840230"/>
                  </a:ext>
                </a:extLst>
              </a:tr>
              <a:tr h="185722">
                <a:tc>
                  <a:txBody>
                    <a:bodyPr/>
                    <a:lstStyle/>
                    <a:p>
                      <a:r>
                        <a:rPr kumimoji="1" lang="ja-JP" altLang="en-US" sz="700" dirty="0"/>
                        <a:t>（例）独自の配車システム</a:t>
                      </a:r>
                    </a:p>
                  </a:txBody>
                  <a:tcPr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700" dirty="0"/>
                        <a:t>無駄な配車減➡</a:t>
                      </a:r>
                      <a:r>
                        <a:rPr kumimoji="1" lang="en-US" altLang="ja-JP" sz="700" dirty="0"/>
                        <a:t>CO</a:t>
                      </a:r>
                      <a:r>
                        <a:rPr kumimoji="1" lang="ja-JP" altLang="en-US" sz="700" dirty="0"/>
                        <a:t>２減少</a:t>
                      </a: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ja-JP" sz="700" dirty="0"/>
                        <a:t>削減価値を</a:t>
                      </a:r>
                      <a:r>
                        <a:rPr lang="ja-JP" altLang="en-US" sz="700" dirty="0"/>
                        <a:t>可視化し</a:t>
                      </a:r>
                      <a:r>
                        <a:rPr lang="ja-JP" altLang="ja-JP" sz="700" dirty="0"/>
                        <a:t>プレミアム</a:t>
                      </a:r>
                      <a:r>
                        <a:rPr lang="ja-JP" altLang="en-US" sz="700" dirty="0"/>
                        <a:t>化</a:t>
                      </a:r>
                      <a:endParaRPr kumimoji="1" lang="ja-JP" altLang="en-US" sz="7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700" dirty="0"/>
                        <a:t>既存の配車システムと代替</a:t>
                      </a:r>
                      <a:endParaRPr kumimoji="1" lang="en-US" altLang="ja-JP" sz="7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596259"/>
                  </a:ext>
                </a:extLst>
              </a:tr>
              <a:tr h="185722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410912"/>
                  </a:ext>
                </a:extLst>
              </a:tr>
              <a:tr h="185723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520523"/>
                  </a:ext>
                </a:extLst>
              </a:tr>
              <a:tr h="185722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860267"/>
                  </a:ext>
                </a:extLst>
              </a:tr>
              <a:tr h="185722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686823"/>
                  </a:ext>
                </a:extLst>
              </a:tr>
            </a:tbl>
          </a:graphicData>
        </a:graphic>
      </p:graphicFrame>
      <p:sp>
        <p:nvSpPr>
          <p:cNvPr id="46" name="矢印: 右カーブ 45">
            <a:extLst>
              <a:ext uri="{FF2B5EF4-FFF2-40B4-BE49-F238E27FC236}">
                <a16:creationId xmlns:a16="http://schemas.microsoft.com/office/drawing/2014/main" id="{0AC030BB-079C-B61D-4935-1B27EA8A9CDB}"/>
              </a:ext>
            </a:extLst>
          </p:cNvPr>
          <p:cNvSpPr/>
          <p:nvPr/>
        </p:nvSpPr>
        <p:spPr>
          <a:xfrm>
            <a:off x="93785" y="5363308"/>
            <a:ext cx="350750" cy="1066800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1BFFBE8-E0BE-A09F-E22D-52AD4568E403}"/>
              </a:ext>
            </a:extLst>
          </p:cNvPr>
          <p:cNvSpPr txBox="1"/>
          <p:nvPr/>
        </p:nvSpPr>
        <p:spPr>
          <a:xfrm>
            <a:off x="491168" y="7926932"/>
            <a:ext cx="595887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・</a:t>
            </a:r>
            <a:endParaRPr kumimoji="1" lang="en-US" altLang="ja-JP" sz="800" dirty="0"/>
          </a:p>
          <a:p>
            <a:r>
              <a:rPr kumimoji="1" lang="ja-JP" altLang="en-US" sz="800" dirty="0"/>
              <a:t>・</a:t>
            </a:r>
            <a:endParaRPr kumimoji="1" lang="en-US" altLang="ja-JP" sz="800" dirty="0"/>
          </a:p>
          <a:p>
            <a:r>
              <a:rPr kumimoji="1" lang="ja-JP" altLang="en-US" sz="800" dirty="0"/>
              <a:t>・</a:t>
            </a:r>
            <a:endParaRPr kumimoji="1" lang="en-US" altLang="ja-JP" sz="800" dirty="0"/>
          </a:p>
          <a:p>
            <a:endParaRPr kumimoji="1" lang="en-US" altLang="ja-JP" sz="800" dirty="0"/>
          </a:p>
        </p:txBody>
      </p:sp>
      <p:sp>
        <p:nvSpPr>
          <p:cNvPr id="53" name="矢印: 下 52">
            <a:extLst>
              <a:ext uri="{FF2B5EF4-FFF2-40B4-BE49-F238E27FC236}">
                <a16:creationId xmlns:a16="http://schemas.microsoft.com/office/drawing/2014/main" id="{ACD2AE2D-52B3-6321-B24F-86A5092A0FBE}"/>
              </a:ext>
            </a:extLst>
          </p:cNvPr>
          <p:cNvSpPr/>
          <p:nvPr/>
        </p:nvSpPr>
        <p:spPr>
          <a:xfrm>
            <a:off x="3083169" y="7580742"/>
            <a:ext cx="621323" cy="111719"/>
          </a:xfrm>
          <a:prstGeom prst="downArrow">
            <a:avLst/>
          </a:prstGeom>
          <a:solidFill>
            <a:srgbClr val="C00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矢印: 右 53">
            <a:extLst>
              <a:ext uri="{FF2B5EF4-FFF2-40B4-BE49-F238E27FC236}">
                <a16:creationId xmlns:a16="http://schemas.microsoft.com/office/drawing/2014/main" id="{E9E9CD8E-945B-81D5-957F-ED4AC3402E20}"/>
              </a:ext>
            </a:extLst>
          </p:cNvPr>
          <p:cNvSpPr/>
          <p:nvPr/>
        </p:nvSpPr>
        <p:spPr>
          <a:xfrm>
            <a:off x="2307567" y="2060297"/>
            <a:ext cx="133711" cy="27311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矢印: 右 54">
            <a:extLst>
              <a:ext uri="{FF2B5EF4-FFF2-40B4-BE49-F238E27FC236}">
                <a16:creationId xmlns:a16="http://schemas.microsoft.com/office/drawing/2014/main" id="{E7BB30BB-8AA8-34B7-E51D-EB44CC731C7E}"/>
              </a:ext>
            </a:extLst>
          </p:cNvPr>
          <p:cNvSpPr/>
          <p:nvPr/>
        </p:nvSpPr>
        <p:spPr>
          <a:xfrm>
            <a:off x="4435545" y="2077643"/>
            <a:ext cx="133711" cy="27311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4CC981C8-B005-7AC5-5CDD-B0B2CC4A52AC}"/>
              </a:ext>
            </a:extLst>
          </p:cNvPr>
          <p:cNvSpPr/>
          <p:nvPr/>
        </p:nvSpPr>
        <p:spPr>
          <a:xfrm>
            <a:off x="300274" y="8786881"/>
            <a:ext cx="6296038" cy="867320"/>
          </a:xfrm>
          <a:prstGeom prst="roundRect">
            <a:avLst>
              <a:gd name="adj" fmla="val 7843"/>
            </a:avLst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800" dirty="0"/>
              <a:t>今日の気づき・メモ</a:t>
            </a:r>
          </a:p>
        </p:txBody>
      </p:sp>
    </p:spTree>
    <p:extLst>
      <p:ext uri="{BB962C8B-B14F-4D97-AF65-F5344CB8AC3E}">
        <p14:creationId xmlns:p14="http://schemas.microsoft.com/office/powerpoint/2010/main" val="1434251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500</TotalTime>
  <Words>507</Words>
  <Application>Microsoft Office PowerPoint</Application>
  <PresentationFormat>A4 210 x 297 mm</PresentationFormat>
  <Paragraphs>99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Keisuke Shinohara</dc:creator>
  <cp:lastModifiedBy>Keisuke Shinohara</cp:lastModifiedBy>
  <cp:revision>3</cp:revision>
  <dcterms:created xsi:type="dcterms:W3CDTF">2026-06-18T00:27:56Z</dcterms:created>
  <dcterms:modified xsi:type="dcterms:W3CDTF">2026-06-23T04:46:01Z</dcterms:modified>
</cp:coreProperties>
</file>