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7" r:id="rId2"/>
  </p:sldIdLst>
  <p:sldSz cx="6858000" cy="9144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6">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82" autoAdjust="0"/>
    <p:restoredTop sz="86376" autoAdjust="0"/>
  </p:normalViewPr>
  <p:slideViewPr>
    <p:cSldViewPr snapToGrid="0">
      <p:cViewPr>
        <p:scale>
          <a:sx n="100" d="100"/>
          <a:sy n="100" d="100"/>
        </p:scale>
        <p:origin x="1641" y="30"/>
      </p:cViewPr>
      <p:guideLst>
        <p:guide orient="horz" pos="2526"/>
        <p:guide pos="2160"/>
      </p:guideLst>
    </p:cSldViewPr>
  </p:slideViewPr>
  <p:outlineViewPr>
    <p:cViewPr>
      <p:scale>
        <a:sx n="33" d="100"/>
        <a:sy n="33" d="100"/>
      </p:scale>
      <p:origin x="0" y="0"/>
    </p:cViewPr>
  </p:outlineViewPr>
  <p:notesTextViewPr>
    <p:cViewPr>
      <p:scale>
        <a:sx n="1" d="1"/>
        <a:sy n="1" d="1"/>
      </p:scale>
      <p:origin x="0" y="0"/>
    </p:cViewPr>
  </p:notesTextViewPr>
  <p:gridSpacing cx="180023" cy="180023"/>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8311" cy="497129"/>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524" y="1"/>
            <a:ext cx="2948310" cy="497129"/>
          </a:xfrm>
          <a:prstGeom prst="rect">
            <a:avLst/>
          </a:prstGeom>
        </p:spPr>
        <p:txBody>
          <a:bodyPr vert="horz" lIns="92175" tIns="46087" rIns="92175" bIns="46087" rtlCol="0"/>
          <a:lstStyle>
            <a:lvl1pPr algn="r">
              <a:defRPr sz="1200"/>
            </a:lvl1pPr>
          </a:lstStyle>
          <a:p>
            <a:fld id="{9C75C3DA-8DC4-4595-82F9-E042FECFA1C9}" type="datetimeFigureOut">
              <a:rPr kumimoji="1" lang="ja-JP" altLang="en-US" smtClean="0"/>
              <a:t>2021/10/27</a:t>
            </a:fld>
            <a:endParaRPr kumimoji="1" lang="ja-JP" altLang="en-US"/>
          </a:p>
        </p:txBody>
      </p:sp>
      <p:sp>
        <p:nvSpPr>
          <p:cNvPr id="4" name="スライド イメージ プレースホルダー 3"/>
          <p:cNvSpPr>
            <a:spLocks noGrp="1" noRot="1" noChangeAspect="1"/>
          </p:cNvSpPr>
          <p:nvPr>
            <p:ph type="sldImg" idx="2"/>
          </p:nvPr>
        </p:nvSpPr>
        <p:spPr>
          <a:xfrm>
            <a:off x="2003425" y="744538"/>
            <a:ext cx="2795588" cy="3725862"/>
          </a:xfrm>
          <a:prstGeom prst="rect">
            <a:avLst/>
          </a:prstGeom>
          <a:noFill/>
          <a:ln w="12700">
            <a:solidFill>
              <a:prstClr val="black"/>
            </a:solidFill>
          </a:ln>
        </p:spPr>
        <p:txBody>
          <a:bodyPr vert="horz" lIns="92175" tIns="46087" rIns="92175" bIns="46087" rtlCol="0" anchor="ctr"/>
          <a:lstStyle/>
          <a:p>
            <a:endParaRPr lang="ja-JP" altLang="en-US"/>
          </a:p>
        </p:txBody>
      </p:sp>
      <p:sp>
        <p:nvSpPr>
          <p:cNvPr id="5" name="ノート プレースホルダー 4"/>
          <p:cNvSpPr>
            <a:spLocks noGrp="1"/>
          </p:cNvSpPr>
          <p:nvPr>
            <p:ph type="body" sz="quarter" idx="3"/>
          </p:nvPr>
        </p:nvSpPr>
        <p:spPr>
          <a:xfrm>
            <a:off x="679765" y="4718724"/>
            <a:ext cx="5442912" cy="4470959"/>
          </a:xfrm>
          <a:prstGeom prst="rect">
            <a:avLst/>
          </a:prstGeom>
        </p:spPr>
        <p:txBody>
          <a:bodyPr vert="horz" lIns="92175" tIns="46087" rIns="92175" bIns="460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35848"/>
            <a:ext cx="2948311" cy="497128"/>
          </a:xfrm>
          <a:prstGeom prst="rect">
            <a:avLst/>
          </a:prstGeom>
        </p:spPr>
        <p:txBody>
          <a:bodyPr vert="horz" lIns="92175" tIns="46087" rIns="92175" bIns="460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524" y="9435848"/>
            <a:ext cx="2948310" cy="497128"/>
          </a:xfrm>
          <a:prstGeom prst="rect">
            <a:avLst/>
          </a:prstGeom>
        </p:spPr>
        <p:txBody>
          <a:bodyPr vert="horz" lIns="92175" tIns="46087" rIns="92175" bIns="46087" rtlCol="0" anchor="b"/>
          <a:lstStyle>
            <a:lvl1pPr algn="r">
              <a:defRPr sz="1200"/>
            </a:lvl1pPr>
          </a:lstStyle>
          <a:p>
            <a:fld id="{D771109A-5917-4E00-A368-DFAC7FD244E6}" type="slidenum">
              <a:rPr kumimoji="1" lang="ja-JP" altLang="en-US" smtClean="0"/>
              <a:t>‹#›</a:t>
            </a:fld>
            <a:endParaRPr kumimoji="1" lang="ja-JP" altLang="en-US"/>
          </a:p>
        </p:txBody>
      </p:sp>
    </p:spTree>
    <p:extLst>
      <p:ext uri="{BB962C8B-B14F-4D97-AF65-F5344CB8AC3E}">
        <p14:creationId xmlns:p14="http://schemas.microsoft.com/office/powerpoint/2010/main" val="3593391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71109A-5917-4E00-A368-DFAC7FD244E6}" type="slidenum">
              <a:rPr kumimoji="1" lang="ja-JP" altLang="en-US" smtClean="0"/>
              <a:t>1</a:t>
            </a:fld>
            <a:endParaRPr kumimoji="1" lang="ja-JP" altLang="en-US"/>
          </a:p>
        </p:txBody>
      </p:sp>
    </p:spTree>
    <p:extLst>
      <p:ext uri="{BB962C8B-B14F-4D97-AF65-F5344CB8AC3E}">
        <p14:creationId xmlns:p14="http://schemas.microsoft.com/office/powerpoint/2010/main" val="400547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374008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131936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7"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345967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115357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308299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367177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23389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220081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71620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143631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6B08A4-B2B4-499C-8216-86D17E4EC714}" type="datetimeFigureOut">
              <a:rPr kumimoji="1" lang="ja-JP" altLang="en-US" smtClean="0"/>
              <a:t>2021/10/27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310244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6B08A4-B2B4-499C-8216-86D17E4EC714}" type="datetimeFigureOut">
              <a:rPr kumimoji="1" lang="ja-JP" altLang="en-US" smtClean="0"/>
              <a:t>2021/10/27</a:t>
            </a:fld>
            <a:endParaRPr kumimoji="1" lang="ja-JP" altLang="en-US"/>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C3D8649-2C52-440F-90F6-9A32B260A25B}" type="slidenum">
              <a:rPr kumimoji="1" lang="ja-JP" altLang="en-US" smtClean="0"/>
              <a:t>‹#›</a:t>
            </a:fld>
            <a:endParaRPr kumimoji="1" lang="ja-JP" altLang="en-US"/>
          </a:p>
        </p:txBody>
      </p:sp>
    </p:spTree>
    <p:extLst>
      <p:ext uri="{BB962C8B-B14F-4D97-AF65-F5344CB8AC3E}">
        <p14:creationId xmlns:p14="http://schemas.microsoft.com/office/powerpoint/2010/main" val="10909935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45E1A494-C275-4491-B8F9-EC0399581FC1}"/>
              </a:ext>
            </a:extLst>
          </p:cNvPr>
          <p:cNvSpPr/>
          <p:nvPr/>
        </p:nvSpPr>
        <p:spPr>
          <a:xfrm>
            <a:off x="-3305" y="7701457"/>
            <a:ext cx="6858000" cy="1442542"/>
          </a:xfrm>
          <a:prstGeom prst="rect">
            <a:avLst/>
          </a:prstGeom>
          <a:solidFill>
            <a:srgbClr val="DCE6F2">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CA85F5E2-D360-45F4-9051-C55284596844}"/>
              </a:ext>
            </a:extLst>
          </p:cNvPr>
          <p:cNvGraphicFramePr>
            <a:graphicFrameLocks noGrp="1"/>
          </p:cNvGraphicFramePr>
          <p:nvPr>
            <p:extLst>
              <p:ext uri="{D42A27DB-BD31-4B8C-83A1-F6EECF244321}">
                <p14:modId xmlns:p14="http://schemas.microsoft.com/office/powerpoint/2010/main" val="799080151"/>
              </p:ext>
            </p:extLst>
          </p:nvPr>
        </p:nvGraphicFramePr>
        <p:xfrm>
          <a:off x="523034" y="2064842"/>
          <a:ext cx="5798703" cy="2219154"/>
        </p:xfrm>
        <a:graphic>
          <a:graphicData uri="http://schemas.openxmlformats.org/drawingml/2006/table">
            <a:tbl>
              <a:tblPr bandRow="1">
                <a:tableStyleId>{5C22544A-7EE6-4342-B048-85BDC9FD1C3A}</a:tableStyleId>
              </a:tblPr>
              <a:tblGrid>
                <a:gridCol w="1190093">
                  <a:extLst>
                    <a:ext uri="{9D8B030D-6E8A-4147-A177-3AD203B41FA5}">
                      <a16:colId xmlns:a16="http://schemas.microsoft.com/office/drawing/2014/main" val="1249624878"/>
                    </a:ext>
                  </a:extLst>
                </a:gridCol>
                <a:gridCol w="1131145">
                  <a:extLst>
                    <a:ext uri="{9D8B030D-6E8A-4147-A177-3AD203B41FA5}">
                      <a16:colId xmlns:a16="http://schemas.microsoft.com/office/drawing/2014/main" val="2301956393"/>
                    </a:ext>
                  </a:extLst>
                </a:gridCol>
                <a:gridCol w="1228725">
                  <a:extLst>
                    <a:ext uri="{9D8B030D-6E8A-4147-A177-3AD203B41FA5}">
                      <a16:colId xmlns:a16="http://schemas.microsoft.com/office/drawing/2014/main" val="4091045614"/>
                    </a:ext>
                  </a:extLst>
                </a:gridCol>
                <a:gridCol w="883154">
                  <a:extLst>
                    <a:ext uri="{9D8B030D-6E8A-4147-A177-3AD203B41FA5}">
                      <a16:colId xmlns:a16="http://schemas.microsoft.com/office/drawing/2014/main" val="1868052481"/>
                    </a:ext>
                  </a:extLst>
                </a:gridCol>
                <a:gridCol w="1365586">
                  <a:extLst>
                    <a:ext uri="{9D8B030D-6E8A-4147-A177-3AD203B41FA5}">
                      <a16:colId xmlns:a16="http://schemas.microsoft.com/office/drawing/2014/main" val="2412599082"/>
                    </a:ext>
                  </a:extLst>
                </a:gridCol>
              </a:tblGrid>
              <a:tr h="396814">
                <a:tc rowSpan="2">
                  <a:txBody>
                    <a:bodyPr/>
                    <a:lstStyle/>
                    <a:p>
                      <a:pPr algn="just">
                        <a:spcAft>
                          <a:spcPts val="0"/>
                        </a:spcAft>
                      </a:pP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sz="1050" kern="100" dirty="0">
                          <a:effectLst/>
                          <a:latin typeface="Meiryo UI" panose="020B0604030504040204" pitchFamily="50" charset="-128"/>
                          <a:ea typeface="Meiryo UI" panose="020B0604030504040204" pitchFamily="50" charset="-128"/>
                        </a:rPr>
                        <a:t>企業情報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ふりがな</a:t>
                      </a:r>
                    </a:p>
                    <a:p>
                      <a:pPr algn="ctr">
                        <a:spcAft>
                          <a:spcPts val="0"/>
                        </a:spcAft>
                      </a:pPr>
                      <a:r>
                        <a:rPr lang="ja-JP" sz="1050" kern="100" dirty="0">
                          <a:effectLst/>
                          <a:latin typeface="Meiryo UI" panose="020B0604030504040204" pitchFamily="50" charset="-128"/>
                          <a:ea typeface="Meiryo UI" panose="020B0604030504040204" pitchFamily="50" charset="-128"/>
                        </a:rPr>
                        <a:t>貴社名</a:t>
                      </a: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r>
                        <a:rPr lang="en-US" sz="900" kern="100" dirty="0">
                          <a:effectLst/>
                          <a:latin typeface="Meiryo UI" panose="020B0604030504040204" pitchFamily="50" charset="-128"/>
                          <a:ea typeface="Meiryo UI" panose="020B0604030504040204" pitchFamily="50" charset="-128"/>
                        </a:rPr>
                        <a:t> </a:t>
                      </a: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12707421"/>
                  </a:ext>
                </a:extLst>
              </a:tr>
              <a:tr h="351680">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住　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21825389"/>
                  </a:ext>
                </a:extLst>
              </a:tr>
              <a:tr h="342900">
                <a:tc rowSpan="4">
                  <a:txBody>
                    <a:bodyPr/>
                    <a:lstStyle/>
                    <a:p>
                      <a:pPr algn="ctr">
                        <a:spcAft>
                          <a:spcPts val="0"/>
                        </a:spcAft>
                      </a:pPr>
                      <a:r>
                        <a:rPr lang="en-US" sz="7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ご</a:t>
                      </a:r>
                      <a:r>
                        <a:rPr lang="ja-JP" sz="1050" kern="100" dirty="0">
                          <a:effectLst/>
                          <a:latin typeface="Meiryo UI" panose="020B0604030504040204" pitchFamily="50" charset="-128"/>
                          <a:ea typeface="Meiryo UI" panose="020B0604030504040204" pitchFamily="50" charset="-128"/>
                        </a:rPr>
                        <a:t>担当者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氏　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部　署</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6687024"/>
                  </a:ext>
                </a:extLst>
              </a:tr>
              <a:tr h="34290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役　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E-mail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847427"/>
                  </a:ext>
                </a:extLst>
              </a:tr>
              <a:tr h="34290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電話番号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オンライン商談経験</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□有　　 　 □無</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使用ｿﾌﾄｳｪｱ </a:t>
                      </a:r>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600" kern="100" dirty="0" err="1">
                          <a:effectLst/>
                          <a:latin typeface="Meiryo UI" panose="020B0604030504040204" pitchFamily="50" charset="-128"/>
                          <a:ea typeface="Meiryo UI" panose="020B0604030504040204" pitchFamily="50" charset="-128"/>
                          <a:cs typeface="Times New Roman" panose="02020603050405020304" pitchFamily="18" charset="0"/>
                        </a:rPr>
                        <a:t>Zoom,teams</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等</a:t>
                      </a:r>
                      <a:endPar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340732"/>
                  </a:ext>
                </a:extLst>
              </a:tr>
              <a:tr h="342900">
                <a:tc vMerge="1">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希望商談先・内容</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endParaRPr lang="en-US" altLang="ja-JP" sz="800" kern="100" dirty="0">
                        <a:solidFill>
                          <a:schemeClr val="tx1"/>
                        </a:solidFill>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18180306"/>
                  </a:ext>
                </a:extLst>
              </a:tr>
            </a:tbl>
          </a:graphicData>
        </a:graphic>
      </p:graphicFrame>
      <p:sp>
        <p:nvSpPr>
          <p:cNvPr id="33" name="テキスト ボックス 32">
            <a:extLst>
              <a:ext uri="{FF2B5EF4-FFF2-40B4-BE49-F238E27FC236}">
                <a16:creationId xmlns:a16="http://schemas.microsoft.com/office/drawing/2014/main" id="{FB5F19CC-A8E4-451A-84BA-BDFB512E5D57}"/>
              </a:ext>
            </a:extLst>
          </p:cNvPr>
          <p:cNvSpPr txBox="1"/>
          <p:nvPr/>
        </p:nvSpPr>
        <p:spPr>
          <a:xfrm>
            <a:off x="290391" y="542631"/>
            <a:ext cx="3005864" cy="271869"/>
          </a:xfrm>
          <a:prstGeom prst="rect">
            <a:avLst/>
          </a:prstGeom>
          <a:noFill/>
        </p:spPr>
        <p:txBody>
          <a:bodyPr wrap="square" rtlCol="0">
            <a:spAutoFit/>
          </a:bodyPr>
          <a:lstStyle/>
          <a:p>
            <a:pPr>
              <a:lnSpc>
                <a:spcPts val="1400"/>
              </a:lnSpc>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下記事項をご記載の上、ご応募ください</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543C7B7-FC10-438A-B539-F02D2AD42251}"/>
              </a:ext>
            </a:extLst>
          </p:cNvPr>
          <p:cNvSpPr txBox="1"/>
          <p:nvPr/>
        </p:nvSpPr>
        <p:spPr>
          <a:xfrm>
            <a:off x="70951" y="-25331"/>
            <a:ext cx="6723711" cy="646331"/>
          </a:xfrm>
          <a:prstGeom prst="rect">
            <a:avLst/>
          </a:prstGeom>
          <a:noFill/>
        </p:spPr>
        <p:txBody>
          <a:bodyPr wrap="square" rtlCol="0">
            <a:spAutoFit/>
          </a:bodyPr>
          <a:lstStyle/>
          <a:p>
            <a:pPr algn="ctr"/>
            <a:r>
              <a:rPr lang="ja-JP" altLang="en-US" b="1" dirty="0">
                <a:ln w="11430"/>
                <a:latin typeface="Meiryo UI" panose="020B0604030504040204" pitchFamily="50" charset="-128"/>
                <a:ea typeface="Meiryo UI" panose="020B0604030504040204" pitchFamily="50" charset="-128"/>
                <a:cs typeface="Meiryo UI" panose="020B0604030504040204" pitchFamily="50" charset="-128"/>
              </a:rPr>
              <a:t>ベトナム現地ニーズ発掘・案件化調査オンラインミッション</a:t>
            </a:r>
            <a:endParaRPr lang="en-US" altLang="ja-JP" b="1" dirty="0">
              <a:ln w="1143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n w="11430"/>
                <a:latin typeface="Meiryo UI" panose="020B0604030504040204" pitchFamily="50" charset="-128"/>
                <a:ea typeface="Meiryo UI" panose="020B0604030504040204" pitchFamily="50" charset="-128"/>
                <a:cs typeface="Meiryo UI" panose="020B0604030504040204" pitchFamily="50" charset="-128"/>
              </a:rPr>
              <a:t>参加申込み</a:t>
            </a:r>
          </a:p>
        </p:txBody>
      </p:sp>
      <p:sp>
        <p:nvSpPr>
          <p:cNvPr id="36" name="テキスト ボックス 35">
            <a:extLst>
              <a:ext uri="{FF2B5EF4-FFF2-40B4-BE49-F238E27FC236}">
                <a16:creationId xmlns:a16="http://schemas.microsoft.com/office/drawing/2014/main" id="{A9EAAF19-1EC4-4987-ADD2-9984758EA932}"/>
              </a:ext>
            </a:extLst>
          </p:cNvPr>
          <p:cNvSpPr txBox="1"/>
          <p:nvPr/>
        </p:nvSpPr>
        <p:spPr>
          <a:xfrm>
            <a:off x="476296" y="7758607"/>
            <a:ext cx="2634054" cy="369332"/>
          </a:xfrm>
          <a:prstGeom prst="rect">
            <a:avLst/>
          </a:prstGeom>
          <a:noFill/>
        </p:spPr>
        <p:txBody>
          <a:bodyPr wrap="non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お申込み・お問い合わせ先</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表 36">
            <a:extLst>
              <a:ext uri="{FF2B5EF4-FFF2-40B4-BE49-F238E27FC236}">
                <a16:creationId xmlns:a16="http://schemas.microsoft.com/office/drawing/2014/main" id="{FA487A23-5BA0-40FA-B3FD-930124C62A8B}"/>
              </a:ext>
            </a:extLst>
          </p:cNvPr>
          <p:cNvGraphicFramePr>
            <a:graphicFrameLocks noGrp="1"/>
          </p:cNvGraphicFramePr>
          <p:nvPr>
            <p:extLst>
              <p:ext uri="{D42A27DB-BD31-4B8C-83A1-F6EECF244321}">
                <p14:modId xmlns:p14="http://schemas.microsoft.com/office/powerpoint/2010/main" val="613154327"/>
              </p:ext>
            </p:extLst>
          </p:nvPr>
        </p:nvGraphicFramePr>
        <p:xfrm>
          <a:off x="523034" y="4830661"/>
          <a:ext cx="5777860" cy="2659380"/>
        </p:xfrm>
        <a:graphic>
          <a:graphicData uri="http://schemas.openxmlformats.org/drawingml/2006/table">
            <a:tbl>
              <a:tblPr>
                <a:tableStyleId>{5C22544A-7EE6-4342-B048-85BDC9FD1C3A}</a:tableStyleId>
              </a:tblPr>
              <a:tblGrid>
                <a:gridCol w="1180148">
                  <a:extLst>
                    <a:ext uri="{9D8B030D-6E8A-4147-A177-3AD203B41FA5}">
                      <a16:colId xmlns:a16="http://schemas.microsoft.com/office/drawing/2014/main" val="4259920943"/>
                    </a:ext>
                  </a:extLst>
                </a:gridCol>
                <a:gridCol w="4597712">
                  <a:extLst>
                    <a:ext uri="{9D8B030D-6E8A-4147-A177-3AD203B41FA5}">
                      <a16:colId xmlns:a16="http://schemas.microsoft.com/office/drawing/2014/main" val="329586966"/>
                    </a:ext>
                  </a:extLst>
                </a:gridCol>
              </a:tblGrid>
              <a:tr h="342900">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参加の目的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a:solidFill>
                            <a:schemeClr val="bg1">
                              <a:lumMod val="65000"/>
                            </a:schemeClr>
                          </a:solidFill>
                          <a:effectLst/>
                          <a:latin typeface="Meiryo UI" panose="020B0604030504040204" pitchFamily="50" charset="-128"/>
                          <a:ea typeface="Meiryo UI" panose="020B0604030504040204" pitchFamily="50" charset="-128"/>
                          <a:cs typeface="Times New Roman" panose="02020603050405020304" pitchFamily="18" charset="0"/>
                        </a:rPr>
                        <a:t>例）現地代理店探し、共同実証パートナー探索、調達先開拓等（複数記載可）</a:t>
                      </a:r>
                      <a:endParaRPr lang="en-US" altLang="ja-JP" sz="1050" kern="100" dirty="0">
                        <a:solidFill>
                          <a:schemeClr val="bg1">
                            <a:lumMod val="6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1111253"/>
                  </a:ext>
                </a:extLst>
              </a:tr>
              <a:tr h="342900">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製品・技術概要</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（調達が目的とする場合はその概要）</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100" dirty="0">
                          <a:solidFill>
                            <a:schemeClr val="tx1"/>
                          </a:solidFill>
                          <a:effectLst/>
                          <a:latin typeface="Meiryo UI" panose="020B0604030504040204" pitchFamily="50" charset="-128"/>
                          <a:ea typeface="Meiryo UI" panose="020B0604030504040204" pitchFamily="50" charset="-128"/>
                        </a:rPr>
                        <a:t>　</a:t>
                      </a:r>
                      <a:r>
                        <a:rPr lang="ja-JP" altLang="en-US" sz="900" kern="100" dirty="0">
                          <a:solidFill>
                            <a:schemeClr val="bg1">
                              <a:lumMod val="65000"/>
                            </a:schemeClr>
                          </a:solidFill>
                          <a:effectLst/>
                          <a:latin typeface="Meiryo UI" panose="020B0604030504040204" pitchFamily="50" charset="-128"/>
                          <a:ea typeface="Meiryo UI" panose="020B0604030504040204" pitchFamily="50" charset="-128"/>
                          <a:cs typeface="Times New Roman" panose="02020603050405020304" pitchFamily="18" charset="0"/>
                        </a:rPr>
                        <a:t>図の添付など自由に行ってください</a:t>
                      </a: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kern="100" dirty="0">
                        <a:solidFill>
                          <a:schemeClr val="tx1"/>
                        </a:solidFill>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3579927"/>
                  </a:ext>
                </a:extLst>
              </a:tr>
            </a:tbl>
          </a:graphicData>
        </a:graphic>
      </p:graphicFrame>
      <p:sp>
        <p:nvSpPr>
          <p:cNvPr id="38" name="テキスト ボックス 37">
            <a:extLst>
              <a:ext uri="{FF2B5EF4-FFF2-40B4-BE49-F238E27FC236}">
                <a16:creationId xmlns:a16="http://schemas.microsoft.com/office/drawing/2014/main" id="{DB5D2D12-5EAE-40FC-8BA9-15F0BD42E13E}"/>
              </a:ext>
            </a:extLst>
          </p:cNvPr>
          <p:cNvSpPr txBox="1"/>
          <p:nvPr/>
        </p:nvSpPr>
        <p:spPr>
          <a:xfrm>
            <a:off x="445928" y="4528579"/>
            <a:ext cx="902811" cy="30777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商談内容</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17D01F9E-B1C4-44B8-9D96-9C21B26D433A}"/>
              </a:ext>
            </a:extLst>
          </p:cNvPr>
          <p:cNvSpPr/>
          <p:nvPr/>
        </p:nvSpPr>
        <p:spPr>
          <a:xfrm>
            <a:off x="3305" y="8067100"/>
            <a:ext cx="7116913" cy="600164"/>
          </a:xfrm>
          <a:prstGeom prst="rect">
            <a:avLst/>
          </a:prstGeom>
        </p:spPr>
        <p:txBody>
          <a:bodyPr wrap="square">
            <a:spAutoFit/>
          </a:bodyPr>
          <a:lstStyle/>
          <a:p>
            <a:pPr>
              <a:spcAft>
                <a:spcPts val="0"/>
              </a:spcAft>
            </a:pP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（一財）九州オープンイノベーションセンター／九州環境エネルギー産業推進機構（</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K-RIP</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担当：</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嶋田</a:t>
            </a:r>
            <a:endParaRPr lang="ja-JP"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812-0008</a:t>
            </a:r>
            <a:r>
              <a:rPr lang="ja-JP"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福岡市博多区</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東光</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2-7-25</a:t>
            </a:r>
            <a:r>
              <a:rPr lang="ja-JP"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正興電機本社ビル別館</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階</a:t>
            </a:r>
            <a:endPar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 092-474-0042</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E-mail</a:t>
            </a:r>
            <a:r>
              <a:rPr lang="ja-JP"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shimada@koic.or.jp</a:t>
            </a:r>
            <a:endParaRPr lang="en-US" altLang="ja-JP" sz="1100" b="1" u="sng" kern="1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9D2B6957-50A0-4CB4-9485-14D23ABDE12F}"/>
              </a:ext>
            </a:extLst>
          </p:cNvPr>
          <p:cNvSpPr txBox="1"/>
          <p:nvPr/>
        </p:nvSpPr>
        <p:spPr>
          <a:xfrm>
            <a:off x="499634" y="8667886"/>
            <a:ext cx="5833510"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ご記載いただいた情報は出展に関するご連絡と手続き及びマッチング以外の目的で使用いたしません。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また第三者に提供することもございません。</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DCCD4EB5-E460-4BF3-A909-C734C4801F4E}"/>
              </a:ext>
            </a:extLst>
          </p:cNvPr>
          <p:cNvSpPr/>
          <p:nvPr/>
        </p:nvSpPr>
        <p:spPr>
          <a:xfrm>
            <a:off x="3052543" y="7743736"/>
            <a:ext cx="3429000" cy="415498"/>
          </a:xfrm>
          <a:prstGeom prst="rect">
            <a:avLst/>
          </a:prstGeom>
        </p:spPr>
        <p:txBody>
          <a:bodyP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お申込みは電子媒体にてお願いいたします。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申込多数の場合、期日を待たずに締め切ることもあります。</a:t>
            </a:r>
            <a:endParaRPr lang="en-US" altLang="ja-JP"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BDC89D28-711D-4FBC-A8C5-84E0B06A8380}"/>
              </a:ext>
            </a:extLst>
          </p:cNvPr>
          <p:cNvSpPr txBox="1"/>
          <p:nvPr/>
        </p:nvSpPr>
        <p:spPr>
          <a:xfrm>
            <a:off x="1685116" y="725821"/>
            <a:ext cx="5172884" cy="923330"/>
          </a:xfrm>
          <a:prstGeom prst="rect">
            <a:avLst/>
          </a:prstGeom>
          <a:noFill/>
          <a:ln>
            <a:noFill/>
            <a:prstDash val="dash"/>
          </a:ln>
        </p:spPr>
        <p:txBody>
          <a:bodyPr wrap="square" rtlCol="0">
            <a:spAutoFit/>
          </a:bodyPr>
          <a:lstStyle/>
          <a:p>
            <a:pPr marL="171450" indent="-171450">
              <a:buSzPct val="60000"/>
              <a:buFont typeface="Wingdings" panose="05000000000000000000" pitchFamily="2" charset="2"/>
              <a:buChar char="n"/>
            </a:pPr>
            <a:r>
              <a:rPr lang="ja-JP" altLang="en-US" sz="1000">
                <a:solidFill>
                  <a:srgbClr val="FF0000"/>
                </a:solidFill>
                <a:latin typeface="Meiryo UI" panose="020B0604030504040204" pitchFamily="50" charset="-128"/>
                <a:ea typeface="Meiryo UI" panose="020B0604030504040204" pitchFamily="50" charset="-128"/>
                <a:cs typeface="Meiryo UI" panose="020B0604030504040204" pitchFamily="50" charset="-128"/>
              </a:rPr>
              <a:t>準備</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作業等に対し迅速かつ積極的に対応していただけること</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アンケート記入にご協力いただけること</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（商談内容、フォロー状況等速報）</a:t>
            </a:r>
            <a:endPar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採択後は基本的にキャンセルはできません</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buSzPct val="60000"/>
            </a:pP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buSzPct val="60000"/>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上記要件について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☐承諾する　　　　　☐承諾しない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84708235-E836-4097-A1CD-8A286577217A}"/>
              </a:ext>
            </a:extLst>
          </p:cNvPr>
          <p:cNvSpPr/>
          <p:nvPr/>
        </p:nvSpPr>
        <p:spPr>
          <a:xfrm>
            <a:off x="487888" y="774665"/>
            <a:ext cx="1197228" cy="889010"/>
          </a:xfrm>
          <a:prstGeom prst="rect">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応募要件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81583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3152</TotalTime>
  <Words>253</Words>
  <Application>Microsoft Office PowerPoint</Application>
  <PresentationFormat>画面に合わせる (4:3)</PresentationFormat>
  <Paragraphs>58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Wingdings</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K-RIP02</dc:creator>
  <cp:lastModifiedBy>嶋田 駿一</cp:lastModifiedBy>
  <cp:revision>246</cp:revision>
  <cp:lastPrinted>2021-10-27T06:45:24Z</cp:lastPrinted>
  <dcterms:created xsi:type="dcterms:W3CDTF">2015-05-08T06:47:36Z</dcterms:created>
  <dcterms:modified xsi:type="dcterms:W3CDTF">2021-10-27T06:49:46Z</dcterms:modified>
</cp:coreProperties>
</file>