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84"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F9573D-7E02-44B8-86ED-F6FFD6E8797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A0075F1-71BA-4657-821A-D9E1CFB3FC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2E91320-DECB-468C-8EF7-021157D4C9F8}"/>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5" name="フッター プレースホルダー 4">
            <a:extLst>
              <a:ext uri="{FF2B5EF4-FFF2-40B4-BE49-F238E27FC236}">
                <a16:creationId xmlns:a16="http://schemas.microsoft.com/office/drawing/2014/main" id="{5BD12526-929F-44B7-8BBD-9180E3A765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1B4925-07DF-463A-9826-8E6827E74136}"/>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258273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FAA5B9-F4BE-4A15-8B98-51A8F5010CD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764B5CB-28BF-431D-A66F-C81A779370A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7C2439-B7FE-44BC-A246-736B3FD4E4DB}"/>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5" name="フッター プレースホルダー 4">
            <a:extLst>
              <a:ext uri="{FF2B5EF4-FFF2-40B4-BE49-F238E27FC236}">
                <a16:creationId xmlns:a16="http://schemas.microsoft.com/office/drawing/2014/main" id="{86C9365F-A23D-43F3-A15B-84F68D838D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7A1E71-0BB3-4851-B540-0BD84F3C28DD}"/>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423295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9F890D-AB23-4709-ADA1-258EE077E3B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80C3E3F-840A-4A02-8493-79C587374BD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B134B2-8572-4078-B272-D2651B614ED8}"/>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5" name="フッター プレースホルダー 4">
            <a:extLst>
              <a:ext uri="{FF2B5EF4-FFF2-40B4-BE49-F238E27FC236}">
                <a16:creationId xmlns:a16="http://schemas.microsoft.com/office/drawing/2014/main" id="{EDB10629-D254-49DD-8549-CC4943A445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4D452E-997D-4066-A256-9C804754F09D}"/>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127886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6FF0D1-81F0-49B3-BB76-AB29D493DCF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E6D3EB-B2D9-41C2-848F-300ACDFD80D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2395B7-BE15-4A70-BF4C-EFDBEB19E282}"/>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5" name="フッター プレースホルダー 4">
            <a:extLst>
              <a:ext uri="{FF2B5EF4-FFF2-40B4-BE49-F238E27FC236}">
                <a16:creationId xmlns:a16="http://schemas.microsoft.com/office/drawing/2014/main" id="{EED4EFA5-9D9A-4CC1-AF91-A375F16C07D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3C7176-4C79-48CA-823F-A2CABADFC4F1}"/>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730698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E1746C-7D66-4C0B-A9B1-F79915602D2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C7D06C5-DAC3-45FB-821B-13F2A98858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681D76A-C5C9-4881-A6C9-353C4284FC1A}"/>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5" name="フッター プレースホルダー 4">
            <a:extLst>
              <a:ext uri="{FF2B5EF4-FFF2-40B4-BE49-F238E27FC236}">
                <a16:creationId xmlns:a16="http://schemas.microsoft.com/office/drawing/2014/main" id="{7EB9F4FF-EFF4-4096-9E0E-D822CEE5C7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86ADCD-FAFA-4813-8EB8-E1C2D22F5F2C}"/>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1029692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81C646-CCEE-4C8A-AA33-42874A9F012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F4CE1F-49CF-481F-95C6-0920812F79F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63E9C6E-AF50-4B13-A6F3-DEC8EE5DA52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5203C71-40E8-46D7-B949-DDA56BC84036}"/>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6" name="フッター プレースホルダー 5">
            <a:extLst>
              <a:ext uri="{FF2B5EF4-FFF2-40B4-BE49-F238E27FC236}">
                <a16:creationId xmlns:a16="http://schemas.microsoft.com/office/drawing/2014/main" id="{6A6CC5D9-73CC-450A-AA5F-86C282EE967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B7B61E9-B43F-4AF9-A55D-10D4C5254E3B}"/>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5833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9967BF-4856-482F-BAEB-9437D8298D3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F9CC052-151E-46AC-90AC-3725731D63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E72093C-185F-483F-B543-352E1AD390E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18ACBE9-1430-4065-9A54-3302BBA741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A52B544-32DC-4FBD-80E8-492DFE876E1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419313A-121E-414F-9EF4-248622B13D42}"/>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8" name="フッター プレースホルダー 7">
            <a:extLst>
              <a:ext uri="{FF2B5EF4-FFF2-40B4-BE49-F238E27FC236}">
                <a16:creationId xmlns:a16="http://schemas.microsoft.com/office/drawing/2014/main" id="{1B1CABF1-05D6-4A40-86ED-53D271E4A1D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14AE6A3-3B64-4D15-9A71-D61897C817B2}"/>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3833660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E24CF1-3688-48B3-8EEF-78EB3C48E4F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2DE768D-40D5-42CF-83B2-F6ABD70FE4EC}"/>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4" name="フッター プレースホルダー 3">
            <a:extLst>
              <a:ext uri="{FF2B5EF4-FFF2-40B4-BE49-F238E27FC236}">
                <a16:creationId xmlns:a16="http://schemas.microsoft.com/office/drawing/2014/main" id="{D8CA11B1-91CD-47F9-8171-3704FC9B88B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C037150-33D6-4B4E-ADBA-23B9B9CA0C06}"/>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14660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DE60D35-A11E-4319-B808-1AA70F0D4326}"/>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3" name="フッター プレースホルダー 2">
            <a:extLst>
              <a:ext uri="{FF2B5EF4-FFF2-40B4-BE49-F238E27FC236}">
                <a16:creationId xmlns:a16="http://schemas.microsoft.com/office/drawing/2014/main" id="{A5393543-ECC5-4A64-A2B2-19ED17605EB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C4EB62F-68F2-459A-820B-AC142E6B6FE8}"/>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3414531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9F8B22-D3D3-4C48-8797-B0629ED75EA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7D46B53-9512-4449-B9EE-C652046B91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4C5EF82-0786-45F5-BB19-9EDB0FB36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FD0482E-4630-4A55-BDFF-0851891B9CF7}"/>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6" name="フッター プレースホルダー 5">
            <a:extLst>
              <a:ext uri="{FF2B5EF4-FFF2-40B4-BE49-F238E27FC236}">
                <a16:creationId xmlns:a16="http://schemas.microsoft.com/office/drawing/2014/main" id="{D962F6FD-0D7D-4EC5-9DAB-39F2C957A7C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74030FB-8426-41BA-A553-342D139B89DF}"/>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135032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674F64-971A-456B-A66A-8772FD8BA6D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F3227E7-B3AA-49F9-8382-D0616AF1FE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CF8DF76-271F-4E8D-B826-7B24F73A23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1247C36-5749-4F8F-B7E5-3B1EE82F49EC}"/>
              </a:ext>
            </a:extLst>
          </p:cNvPr>
          <p:cNvSpPr>
            <a:spLocks noGrp="1"/>
          </p:cNvSpPr>
          <p:nvPr>
            <p:ph type="dt" sz="half" idx="10"/>
          </p:nvPr>
        </p:nvSpPr>
        <p:spPr/>
        <p:txBody>
          <a:bodyPr/>
          <a:lstStyle/>
          <a:p>
            <a:fld id="{8BA3F1BC-17B2-4D88-9CEC-B5D6D1E6D61D}" type="datetimeFigureOut">
              <a:rPr kumimoji="1" lang="ja-JP" altLang="en-US" smtClean="0"/>
              <a:t>2021/1/29</a:t>
            </a:fld>
            <a:endParaRPr kumimoji="1" lang="ja-JP" altLang="en-US"/>
          </a:p>
        </p:txBody>
      </p:sp>
      <p:sp>
        <p:nvSpPr>
          <p:cNvPr id="6" name="フッター プレースホルダー 5">
            <a:extLst>
              <a:ext uri="{FF2B5EF4-FFF2-40B4-BE49-F238E27FC236}">
                <a16:creationId xmlns:a16="http://schemas.microsoft.com/office/drawing/2014/main" id="{BB95BC2B-4B34-4C16-B84B-80C6D74DACA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1307F9B-42F1-44AC-B53D-C7B2BB3B0513}"/>
              </a:ext>
            </a:extLst>
          </p:cNvPr>
          <p:cNvSpPr>
            <a:spLocks noGrp="1"/>
          </p:cNvSpPr>
          <p:nvPr>
            <p:ph type="sldNum" sz="quarter" idx="12"/>
          </p:nvPr>
        </p:nvSpPr>
        <p:spPr/>
        <p:txBody>
          <a:body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13241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0F92AC5-40F1-4F8F-B50D-C9B34984EE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501E8B-8D2B-4FA8-8B92-D003060A1B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5659C4-9FF2-4693-B137-044F4DE706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3F1BC-17B2-4D88-9CEC-B5D6D1E6D61D}" type="datetimeFigureOut">
              <a:rPr kumimoji="1" lang="ja-JP" altLang="en-US" smtClean="0"/>
              <a:t>2021/1/29</a:t>
            </a:fld>
            <a:endParaRPr kumimoji="1" lang="ja-JP" altLang="en-US"/>
          </a:p>
        </p:txBody>
      </p:sp>
      <p:sp>
        <p:nvSpPr>
          <p:cNvPr id="5" name="フッター プレースホルダー 4">
            <a:extLst>
              <a:ext uri="{FF2B5EF4-FFF2-40B4-BE49-F238E27FC236}">
                <a16:creationId xmlns:a16="http://schemas.microsoft.com/office/drawing/2014/main" id="{52AA3AF2-F01C-42BF-8464-42A8F69563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0831968-CAC0-466E-9FA6-82A921845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A03E7-757A-42FB-A42F-01269287CFD6}" type="slidenum">
              <a:rPr kumimoji="1" lang="ja-JP" altLang="en-US" smtClean="0"/>
              <a:t>‹#›</a:t>
            </a:fld>
            <a:endParaRPr kumimoji="1" lang="ja-JP" altLang="en-US"/>
          </a:p>
        </p:txBody>
      </p:sp>
    </p:spTree>
    <p:extLst>
      <p:ext uri="{BB962C8B-B14F-4D97-AF65-F5344CB8AC3E}">
        <p14:creationId xmlns:p14="http://schemas.microsoft.com/office/powerpoint/2010/main" val="3158564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k-rip.gr.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562972-3449-42D1-8185-B4BEFD52AB44}"/>
              </a:ext>
            </a:extLst>
          </p:cNvPr>
          <p:cNvSpPr>
            <a:spLocks noGrp="1"/>
          </p:cNvSpPr>
          <p:nvPr>
            <p:ph type="title"/>
          </p:nvPr>
        </p:nvSpPr>
        <p:spPr>
          <a:xfrm>
            <a:off x="193916" y="-51338"/>
            <a:ext cx="11662461" cy="1188720"/>
          </a:xfrm>
        </p:spPr>
        <p:txBody>
          <a:bodyPr rtlCol="0">
            <a:normAutofit/>
          </a:bodyPr>
          <a:lstStyle/>
          <a:p>
            <a:pPr rtl="0"/>
            <a:r>
              <a:rPr lang="ja-JP" altLang="en-US" dirty="0"/>
              <a:t>第</a:t>
            </a:r>
            <a:r>
              <a:rPr lang="en-US" altLang="ja-JP" dirty="0"/>
              <a:t>5</a:t>
            </a:r>
            <a:r>
              <a:rPr lang="ja-JP" altLang="en-US" dirty="0"/>
              <a:t>回 農水産業支援技術展　出展支援申請書</a:t>
            </a:r>
            <a:endParaRPr lang="ja" dirty="0"/>
          </a:p>
        </p:txBody>
      </p:sp>
      <p:sp>
        <p:nvSpPr>
          <p:cNvPr id="7" name="テキスト ボックス 6">
            <a:extLst>
              <a:ext uri="{FF2B5EF4-FFF2-40B4-BE49-F238E27FC236}">
                <a16:creationId xmlns:a16="http://schemas.microsoft.com/office/drawing/2014/main" id="{92D7DCCF-449C-421F-98E4-90DE66AA3128}"/>
              </a:ext>
            </a:extLst>
          </p:cNvPr>
          <p:cNvSpPr txBox="1"/>
          <p:nvPr/>
        </p:nvSpPr>
        <p:spPr>
          <a:xfrm>
            <a:off x="5394769" y="4217979"/>
            <a:ext cx="516797" cy="288028"/>
          </a:xfrm>
          <a:prstGeom prst="rect">
            <a:avLst/>
          </a:prstGeom>
          <a:noFill/>
        </p:spPr>
        <p:txBody>
          <a:bodyPr wrap="square" rtlCol="0">
            <a:spAutoFit/>
          </a:bodyPr>
          <a:lstStyle/>
          <a:p>
            <a:pPr>
              <a:lnSpc>
                <a:spcPts val="1400"/>
              </a:lnSpc>
            </a:pPr>
            <a:r>
              <a:rPr kumimoji="1" lang="ja-JP" altLang="en-US" sz="2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F15E9E00-AAD1-4739-B729-1DF7F3137AD0}"/>
              </a:ext>
            </a:extLst>
          </p:cNvPr>
          <p:cNvSpPr txBox="1"/>
          <p:nvPr/>
        </p:nvSpPr>
        <p:spPr>
          <a:xfrm>
            <a:off x="1266546" y="1292079"/>
            <a:ext cx="4885766" cy="2277547"/>
          </a:xfrm>
          <a:prstGeom prst="rect">
            <a:avLst/>
          </a:prstGeom>
          <a:noFill/>
          <a:ln>
            <a:noFill/>
            <a:prstDash val="dash"/>
          </a:ln>
        </p:spPr>
        <p:txBody>
          <a:bodyPr wrap="square" rtlCol="0">
            <a:spAutoFit/>
          </a:bodyPr>
          <a:lstStyle/>
          <a:p>
            <a:pPr marL="171450" indent="-171450">
              <a:buSzPct val="60000"/>
              <a:buFont typeface="Wingdings" panose="05000000000000000000" pitchFamily="2" charset="2"/>
              <a:buChar char="n"/>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事務局による選考により、</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社程度の採択となります。選考の理由は開示しません。</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出展までの準備作業や事務局とのやり取りを迅速かつ期日を守って実施できること</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小間装飾代・備品代等の出展者負担について了承し、必要な期限までに支払いの履行ができること（出展後に小間装飾事業社へ直接支払い）</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開催初日の展示準備作業及び終了後（</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日目）の撤去を御社で実施できること</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buSzPct val="60000"/>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（事務局で作業代行はいたしません）</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御社展示スペースにて担当者を極力常時設置し、来場者対応していただけること</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出展成果アンケート記入にご協力いただけること</a:t>
            </a: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（名刺交換数、商談数・内容、フォロー状況等速報）</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採択後は基本的に出展キャンセルはできません</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新型コロナウイルス感染拡大防止の観点から、会場レイアウトの変更や、開催の延期・中止等がなされた場合はこれに従うこと</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21411A31-FDC8-48ED-A7F2-B742AF49A5E6}"/>
              </a:ext>
            </a:extLst>
          </p:cNvPr>
          <p:cNvSpPr/>
          <p:nvPr/>
        </p:nvSpPr>
        <p:spPr>
          <a:xfrm>
            <a:off x="102022" y="1398841"/>
            <a:ext cx="1172583" cy="2277547"/>
          </a:xfrm>
          <a:prstGeom prst="rect">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応募要件</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a:extLst>
              <a:ext uri="{FF2B5EF4-FFF2-40B4-BE49-F238E27FC236}">
                <a16:creationId xmlns:a16="http://schemas.microsoft.com/office/drawing/2014/main" id="{EA4C473D-61BF-4E2E-9E49-4421A66AF53C}"/>
              </a:ext>
            </a:extLst>
          </p:cNvPr>
          <p:cNvGraphicFramePr>
            <a:graphicFrameLocks noGrp="1"/>
          </p:cNvGraphicFramePr>
          <p:nvPr>
            <p:extLst>
              <p:ext uri="{D42A27DB-BD31-4B8C-83A1-F6EECF244321}">
                <p14:modId xmlns:p14="http://schemas.microsoft.com/office/powerpoint/2010/main" val="4108921900"/>
              </p:ext>
            </p:extLst>
          </p:nvPr>
        </p:nvGraphicFramePr>
        <p:xfrm>
          <a:off x="102022" y="4666214"/>
          <a:ext cx="5945221" cy="1859520"/>
        </p:xfrm>
        <a:graphic>
          <a:graphicData uri="http://schemas.openxmlformats.org/drawingml/2006/table">
            <a:tbl>
              <a:tblPr bandRow="1">
                <a:tableStyleId>{5C22544A-7EE6-4342-B048-85BDC9FD1C3A}</a:tableStyleId>
              </a:tblPr>
              <a:tblGrid>
                <a:gridCol w="1220164">
                  <a:extLst>
                    <a:ext uri="{9D8B030D-6E8A-4147-A177-3AD203B41FA5}">
                      <a16:colId xmlns:a16="http://schemas.microsoft.com/office/drawing/2014/main" val="1249624878"/>
                    </a:ext>
                  </a:extLst>
                </a:gridCol>
                <a:gridCol w="1175436">
                  <a:extLst>
                    <a:ext uri="{9D8B030D-6E8A-4147-A177-3AD203B41FA5}">
                      <a16:colId xmlns:a16="http://schemas.microsoft.com/office/drawing/2014/main" val="2301956393"/>
                    </a:ext>
                  </a:extLst>
                </a:gridCol>
                <a:gridCol w="1244061">
                  <a:extLst>
                    <a:ext uri="{9D8B030D-6E8A-4147-A177-3AD203B41FA5}">
                      <a16:colId xmlns:a16="http://schemas.microsoft.com/office/drawing/2014/main" val="4091045614"/>
                    </a:ext>
                  </a:extLst>
                </a:gridCol>
                <a:gridCol w="905469">
                  <a:extLst>
                    <a:ext uri="{9D8B030D-6E8A-4147-A177-3AD203B41FA5}">
                      <a16:colId xmlns:a16="http://schemas.microsoft.com/office/drawing/2014/main" val="1868052481"/>
                    </a:ext>
                  </a:extLst>
                </a:gridCol>
                <a:gridCol w="1400091">
                  <a:extLst>
                    <a:ext uri="{9D8B030D-6E8A-4147-A177-3AD203B41FA5}">
                      <a16:colId xmlns:a16="http://schemas.microsoft.com/office/drawing/2014/main" val="2412599082"/>
                    </a:ext>
                  </a:extLst>
                </a:gridCol>
              </a:tblGrid>
              <a:tr h="429690">
                <a:tc rowSpan="2">
                  <a:txBody>
                    <a:bodyPr/>
                    <a:lstStyle/>
                    <a:p>
                      <a:pPr algn="just">
                        <a:spcAft>
                          <a:spcPts val="0"/>
                        </a:spcAft>
                      </a:pPr>
                      <a:r>
                        <a:rPr lang="en-US" sz="105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rPr>
                        <a:t>申込者</a:t>
                      </a:r>
                      <a:r>
                        <a:rPr lang="ja-JP" sz="1050" kern="100" dirty="0">
                          <a:effectLst/>
                          <a:latin typeface="Meiryo UI" panose="020B0604030504040204" pitchFamily="50" charset="-128"/>
                          <a:ea typeface="Meiryo UI" panose="020B0604030504040204" pitchFamily="50" charset="-128"/>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ふりがな</a:t>
                      </a:r>
                    </a:p>
                    <a:p>
                      <a:pPr algn="ctr">
                        <a:spcAft>
                          <a:spcPts val="0"/>
                        </a:spcAft>
                      </a:pPr>
                      <a:r>
                        <a:rPr lang="ja-JP" sz="1050" kern="100" dirty="0">
                          <a:effectLst/>
                          <a:latin typeface="Meiryo UI" panose="020B0604030504040204" pitchFamily="50" charset="-128"/>
                          <a:ea typeface="Meiryo UI" panose="020B0604030504040204" pitchFamily="50" charset="-128"/>
                        </a:rPr>
                        <a:t>社名</a:t>
                      </a:r>
                      <a:r>
                        <a:rPr lang="ja-JP" altLang="en-US" sz="1050" kern="100" dirty="0">
                          <a:effectLst/>
                          <a:latin typeface="Meiryo UI" panose="020B0604030504040204" pitchFamily="50" charset="-128"/>
                          <a:ea typeface="Meiryo UI" panose="020B0604030504040204" pitchFamily="50" charset="-128"/>
                        </a:rPr>
                        <a:t>・団体名</a:t>
                      </a:r>
                      <a:endParaRPr lang="ja-JP" sz="1050" kern="100" dirty="0">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l">
                        <a:spcAft>
                          <a:spcPts val="0"/>
                        </a:spcAft>
                      </a:pPr>
                      <a:r>
                        <a:rPr lang="en-US" sz="1050" kern="100" dirty="0">
                          <a:effectLst/>
                          <a:latin typeface="Meiryo UI" panose="020B0604030504040204" pitchFamily="50" charset="-128"/>
                          <a:ea typeface="Meiryo UI" panose="020B0604030504040204" pitchFamily="50" charset="-128"/>
                        </a:rPr>
                        <a:t> </a:t>
                      </a:r>
                      <a:r>
                        <a:rPr lang="ja-JP" altLang="en-US" sz="1050" kern="100" dirty="0">
                          <a:effectLst/>
                          <a:latin typeface="Meiryo UI" panose="020B0604030504040204" pitchFamily="50" charset="-128"/>
                          <a:ea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712707421"/>
                  </a:ext>
                </a:extLst>
              </a:tr>
              <a:tr h="42969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住　所</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rPr>
                        <a:t>　　　</a:t>
                      </a:r>
                      <a:r>
                        <a:rPr lang="en-US" altLang="ja-JP" sz="105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0866328"/>
                  </a:ext>
                </a:extLst>
              </a:tr>
              <a:tr h="333380">
                <a:tc rowSpan="3">
                  <a:txBody>
                    <a:bodyPr/>
                    <a:lstStyle/>
                    <a:p>
                      <a:pPr algn="ctr">
                        <a:spcAft>
                          <a:spcPts val="0"/>
                        </a:spcAft>
                      </a:pPr>
                      <a:r>
                        <a:rPr lang="en-US" sz="70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rPr>
                        <a:t>ご</a:t>
                      </a:r>
                      <a:r>
                        <a:rPr lang="ja-JP" sz="1050" kern="100" dirty="0">
                          <a:effectLst/>
                          <a:latin typeface="Meiryo UI" panose="020B0604030504040204" pitchFamily="50" charset="-128"/>
                          <a:ea typeface="Meiryo UI" panose="020B0604030504040204" pitchFamily="50" charset="-128"/>
                        </a:rPr>
                        <a:t>担当者</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氏　名</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部　署</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6687024"/>
                  </a:ext>
                </a:extLst>
              </a:tr>
              <a:tr h="33338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役　職</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E-mail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847427"/>
                  </a:ext>
                </a:extLst>
              </a:tr>
              <a:tr h="33338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電話番号</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FAX</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340732"/>
                  </a:ext>
                </a:extLst>
              </a:tr>
            </a:tbl>
          </a:graphicData>
        </a:graphic>
      </p:graphicFrame>
      <p:graphicFrame>
        <p:nvGraphicFramePr>
          <p:cNvPr id="16" name="表 15">
            <a:extLst>
              <a:ext uri="{FF2B5EF4-FFF2-40B4-BE49-F238E27FC236}">
                <a16:creationId xmlns:a16="http://schemas.microsoft.com/office/drawing/2014/main" id="{13A8B33E-0E6B-43FA-AFD0-74AE666A7370}"/>
              </a:ext>
            </a:extLst>
          </p:cNvPr>
          <p:cNvGraphicFramePr>
            <a:graphicFrameLocks noGrp="1"/>
          </p:cNvGraphicFramePr>
          <p:nvPr>
            <p:extLst>
              <p:ext uri="{D42A27DB-BD31-4B8C-83A1-F6EECF244321}">
                <p14:modId xmlns:p14="http://schemas.microsoft.com/office/powerpoint/2010/main" val="1633230083"/>
              </p:ext>
            </p:extLst>
          </p:nvPr>
        </p:nvGraphicFramePr>
        <p:xfrm>
          <a:off x="6201069" y="1284477"/>
          <a:ext cx="5980523" cy="5212080"/>
        </p:xfrm>
        <a:graphic>
          <a:graphicData uri="http://schemas.openxmlformats.org/drawingml/2006/table">
            <a:tbl>
              <a:tblPr>
                <a:tableStyleId>{5C22544A-7EE6-4342-B048-85BDC9FD1C3A}</a:tableStyleId>
              </a:tblPr>
              <a:tblGrid>
                <a:gridCol w="1195090">
                  <a:extLst>
                    <a:ext uri="{9D8B030D-6E8A-4147-A177-3AD203B41FA5}">
                      <a16:colId xmlns:a16="http://schemas.microsoft.com/office/drawing/2014/main" val="1835644576"/>
                    </a:ext>
                  </a:extLst>
                </a:gridCol>
                <a:gridCol w="4785433">
                  <a:extLst>
                    <a:ext uri="{9D8B030D-6E8A-4147-A177-3AD203B41FA5}">
                      <a16:colId xmlns:a16="http://schemas.microsoft.com/office/drawing/2014/main" val="318653931"/>
                    </a:ext>
                  </a:extLst>
                </a:gridCol>
              </a:tblGrid>
              <a:tr h="342900">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出展物／</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出展タイトル</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2821032"/>
                  </a:ext>
                </a:extLst>
              </a:tr>
              <a:tr h="34290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出展の目的</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721286"/>
                  </a:ext>
                </a:extLst>
              </a:tr>
              <a:tr h="512099">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製品・技術概要</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農水産業支援技術展に向けた製品・技術の</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PR</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ポイントを記載ください</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関連する写真を</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枚程度添付してください</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0276689"/>
                  </a:ext>
                </a:extLst>
              </a:tr>
              <a:tr h="34414">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展示方法</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ja-JP" altLang="en-US" sz="1050" kern="100" dirty="0">
                          <a:effectLst/>
                          <a:latin typeface="Meiryo UI" panose="020B0604030504040204" pitchFamily="50" charset="-128"/>
                          <a:ea typeface="Meiryo UI" panose="020B0604030504040204" pitchFamily="50" charset="-128"/>
                        </a:rPr>
                        <a:t>□パンフレット・資料　　　□パネル　　　　□デモ機（サイズ：縦　　</a:t>
                      </a:r>
                      <a:r>
                        <a:rPr lang="en-US" altLang="ja-JP" sz="1050" kern="100" dirty="0">
                          <a:effectLst/>
                          <a:latin typeface="Meiryo UI" panose="020B0604030504040204" pitchFamily="50" charset="-128"/>
                          <a:ea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rPr>
                        <a:t>横　　</a:t>
                      </a:r>
                      <a:r>
                        <a:rPr lang="en-US" altLang="ja-JP" sz="1050" kern="100" dirty="0">
                          <a:effectLst/>
                          <a:latin typeface="Meiryo UI" panose="020B0604030504040204" pitchFamily="50" charset="-128"/>
                          <a:ea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rPr>
                        <a:t>高さ　　　）　　　　　</a:t>
                      </a:r>
                      <a:endParaRPr lang="en-US" altLang="ja-JP" sz="1050" kern="100" dirty="0">
                        <a:effectLst/>
                        <a:latin typeface="Meiryo UI" panose="020B0604030504040204" pitchFamily="50" charset="-128"/>
                        <a:ea typeface="Meiryo UI" panose="020B0604030504040204" pitchFamily="50" charset="-128"/>
                      </a:endParaRPr>
                    </a:p>
                    <a:p>
                      <a:pPr algn="l">
                        <a:spcAft>
                          <a:spcPts val="0"/>
                        </a:spcAft>
                      </a:pPr>
                      <a:r>
                        <a:rPr lang="ja-JP" altLang="en-US" sz="1050" kern="100" dirty="0">
                          <a:effectLst/>
                          <a:latin typeface="Meiryo UI" panose="020B0604030504040204" pitchFamily="50" charset="-128"/>
                          <a:ea typeface="Meiryo UI" panose="020B0604030504040204" pitchFamily="50" charset="-128"/>
                        </a:rPr>
                        <a:t>□その他（　　　　　　　　　　　　　　　　　　　　）</a:t>
                      </a:r>
                      <a:endParaRPr lang="en-US" altLang="ja-JP" sz="1050" kern="100" dirty="0">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7814095"/>
                  </a:ext>
                </a:extLst>
              </a:tr>
              <a:tr h="342900">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想定する来場客</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200750"/>
                  </a:ext>
                </a:extLst>
              </a:tr>
              <a:tr h="342900">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コンセント使用希望</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□無　□有　　　機器等概要（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4916958"/>
                  </a:ext>
                </a:extLst>
              </a:tr>
            </a:tbl>
          </a:graphicData>
        </a:graphic>
      </p:graphicFrame>
      <p:sp>
        <p:nvSpPr>
          <p:cNvPr id="18" name="テキスト ボックス 17">
            <a:extLst>
              <a:ext uri="{FF2B5EF4-FFF2-40B4-BE49-F238E27FC236}">
                <a16:creationId xmlns:a16="http://schemas.microsoft.com/office/drawing/2014/main" id="{5D08BA5F-B3CB-4684-99EC-A3687234B116}"/>
              </a:ext>
            </a:extLst>
          </p:cNvPr>
          <p:cNvSpPr txBox="1"/>
          <p:nvPr/>
        </p:nvSpPr>
        <p:spPr>
          <a:xfrm>
            <a:off x="6639087" y="787363"/>
            <a:ext cx="6906411" cy="461665"/>
          </a:xfrm>
          <a:prstGeom prst="rect">
            <a:avLst/>
          </a:prstGeom>
          <a:noFill/>
          <a:ln>
            <a:noFill/>
            <a:prstDash val="dash"/>
          </a:ln>
        </p:spPr>
        <p:txBody>
          <a:bodyPr wrap="square" rtlCol="0">
            <a:spAutoFit/>
          </a:bodyPr>
          <a:lstStyle/>
          <a:p>
            <a:pPr>
              <a:buSzPct val="60000"/>
            </a:pP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提出締切：２月</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日（金）</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00</a:t>
            </a:r>
          </a:p>
        </p:txBody>
      </p:sp>
      <p:sp>
        <p:nvSpPr>
          <p:cNvPr id="20" name="テキスト ボックス 19">
            <a:extLst>
              <a:ext uri="{FF2B5EF4-FFF2-40B4-BE49-F238E27FC236}">
                <a16:creationId xmlns:a16="http://schemas.microsoft.com/office/drawing/2014/main" id="{3C5E4733-2C9F-47EA-8A43-567D62939905}"/>
              </a:ext>
            </a:extLst>
          </p:cNvPr>
          <p:cNvSpPr txBox="1"/>
          <p:nvPr/>
        </p:nvSpPr>
        <p:spPr>
          <a:xfrm>
            <a:off x="6096000" y="6433726"/>
            <a:ext cx="4537934" cy="338554"/>
          </a:xfrm>
          <a:prstGeom prst="rect">
            <a:avLst/>
          </a:prstGeom>
          <a:noFill/>
          <a:ln>
            <a:noFill/>
            <a:prstDash val="dash"/>
          </a:ln>
        </p:spPr>
        <p:txBody>
          <a:bodyPr wrap="square" rtlCol="0">
            <a:spAutoFit/>
          </a:bodyPr>
          <a:lstStyle/>
          <a:p>
            <a:pPr>
              <a:buSzPct val="60000"/>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提出先：</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2"/>
              </a:rPr>
              <a:t>info@k-rip.gr.jp</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担当者：嶋田</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930BD568-8FA7-4A5F-997A-263012F21638}"/>
              </a:ext>
            </a:extLst>
          </p:cNvPr>
          <p:cNvSpPr txBox="1"/>
          <p:nvPr/>
        </p:nvSpPr>
        <p:spPr>
          <a:xfrm>
            <a:off x="1032552" y="4188806"/>
            <a:ext cx="4928677" cy="271869"/>
          </a:xfrm>
          <a:prstGeom prst="rect">
            <a:avLst/>
          </a:prstGeom>
          <a:noFill/>
        </p:spPr>
        <p:txBody>
          <a:bodyPr wrap="square" rtlCol="0">
            <a:spAutoFit/>
          </a:bodyPr>
          <a:lstStyle/>
          <a:p>
            <a:pPr>
              <a:lnSpc>
                <a:spcPts val="1400"/>
              </a:lnSpc>
            </a:pPr>
            <a:r>
              <a:rPr kumimoji="1" lang="ja-JP" altLang="en-US" sz="1600" b="1" u="sng" dirty="0">
                <a:latin typeface="Meiryo UI" panose="020B0604030504040204" pitchFamily="50" charset="-128"/>
                <a:ea typeface="Meiryo UI" panose="020B0604030504040204" pitchFamily="50" charset="-128"/>
                <a:cs typeface="Meiryo UI" panose="020B0604030504040204" pitchFamily="50" charset="-128"/>
              </a:rPr>
              <a:t>上記応募要件を確認の上、この内容を了承しました</a:t>
            </a:r>
            <a:endParaRPr kumimoji="1" lang="en-US" altLang="ja-JP" sz="1600" b="1" u="sng"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745011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341</Words>
  <Application>Microsoft Office PowerPoint</Application>
  <PresentationFormat>ワイド画面</PresentationFormat>
  <Paragraphs>61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游ゴシック Light</vt:lpstr>
      <vt:lpstr>Arial</vt:lpstr>
      <vt:lpstr>Wingdings</vt:lpstr>
      <vt:lpstr>Office テーマ</vt:lpstr>
      <vt:lpstr>第5回 農水産業支援技術展　出展支援申請書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 資源循環EXPO 出展支援申請書</dc:title>
  <dc:creator>KANKI SUZUKI</dc:creator>
  <cp:lastModifiedBy>matsu</cp:lastModifiedBy>
  <cp:revision>16</cp:revision>
  <dcterms:created xsi:type="dcterms:W3CDTF">2020-10-09T02:47:29Z</dcterms:created>
  <dcterms:modified xsi:type="dcterms:W3CDTF">2021-01-29T00:48:00Z</dcterms:modified>
</cp:coreProperties>
</file>