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5A31F"/>
    <a:srgbClr val="FD6FE2"/>
    <a:srgbClr val="4FFF9F"/>
    <a:srgbClr val="33CC33"/>
    <a:srgbClr val="68FCC7"/>
    <a:srgbClr val="D3FC08"/>
    <a:srgbClr val="07E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826" autoAdjust="0"/>
  </p:normalViewPr>
  <p:slideViewPr>
    <p:cSldViewPr>
      <p:cViewPr>
        <p:scale>
          <a:sx n="75" d="100"/>
          <a:sy n="75" d="100"/>
        </p:scale>
        <p:origin x="1776" y="-132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1" tIns="45716" rIns="91431" bIns="45716" rtlCol="0"/>
          <a:lstStyle>
            <a:lvl1pPr algn="r">
              <a:defRPr sz="1200"/>
            </a:lvl1pPr>
          </a:lstStyle>
          <a:p>
            <a:fld id="{34E25F5A-FD43-46E5-8CF4-6D9981FAA28C}" type="datetimeFigureOut">
              <a:rPr kumimoji="1" lang="ja-JP" altLang="en-US" smtClean="0"/>
              <a:t>2018/9/10</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1" tIns="45716" rIns="91431" bIns="45716"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31" tIns="45716" rIns="91431"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4"/>
            <a:ext cx="2949575" cy="496887"/>
          </a:xfrm>
          <a:prstGeom prst="rect">
            <a:avLst/>
          </a:prstGeom>
        </p:spPr>
        <p:txBody>
          <a:bodyPr vert="horz" lIns="91431" tIns="45716" rIns="91431"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1" tIns="45716" rIns="91431" bIns="45716" rtlCol="0" anchor="b"/>
          <a:lstStyle>
            <a:lvl1pPr algn="r">
              <a:defRPr sz="1200"/>
            </a:lvl1pPr>
          </a:lstStyle>
          <a:p>
            <a:fld id="{71F10B83-C812-45BB-9179-2A6D47919774}" type="slidenum">
              <a:rPr kumimoji="1" lang="ja-JP" altLang="en-US" smtClean="0"/>
              <a:t>‹#›</a:t>
            </a:fld>
            <a:endParaRPr kumimoji="1" lang="ja-JP" altLang="en-US"/>
          </a:p>
        </p:txBody>
      </p:sp>
    </p:spTree>
    <p:extLst>
      <p:ext uri="{BB962C8B-B14F-4D97-AF65-F5344CB8AC3E}">
        <p14:creationId xmlns:p14="http://schemas.microsoft.com/office/powerpoint/2010/main" val="591103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F10B83-C812-45BB-9179-2A6D47919774}" type="slidenum">
              <a:rPr kumimoji="1" lang="ja-JP" altLang="en-US" smtClean="0"/>
              <a:t>1</a:t>
            </a:fld>
            <a:endParaRPr kumimoji="1" lang="ja-JP" altLang="en-US"/>
          </a:p>
        </p:txBody>
      </p:sp>
    </p:spTree>
    <p:extLst>
      <p:ext uri="{BB962C8B-B14F-4D97-AF65-F5344CB8AC3E}">
        <p14:creationId xmlns:p14="http://schemas.microsoft.com/office/powerpoint/2010/main" val="1299175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74892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3394117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132794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2967328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109182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212207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42070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22015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138333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284999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984762-9B33-4381-83FA-2EB0D1B15E28}" type="datetimeFigureOut">
              <a:rPr kumimoji="1" lang="ja-JP" altLang="en-US" smtClean="0"/>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303498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3984762-9B33-4381-83FA-2EB0D1B15E28}" type="datetimeFigureOut">
              <a:rPr kumimoji="1" lang="ja-JP" altLang="en-US" smtClean="0"/>
              <a:t>2018/9/10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D2DBF2F-44E2-42B9-88D0-5E92873483A9}" type="slidenum">
              <a:rPr kumimoji="1" lang="ja-JP" altLang="en-US" smtClean="0"/>
              <a:t>‹#›</a:t>
            </a:fld>
            <a:endParaRPr kumimoji="1" lang="ja-JP" altLang="en-US"/>
          </a:p>
        </p:txBody>
      </p:sp>
    </p:spTree>
    <p:extLst>
      <p:ext uri="{BB962C8B-B14F-4D97-AF65-F5344CB8AC3E}">
        <p14:creationId xmlns:p14="http://schemas.microsoft.com/office/powerpoint/2010/main" val="775120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k-rip.gr.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424" y="7031"/>
            <a:ext cx="6866424" cy="1491372"/>
          </a:xfrm>
          <a:prstGeom prst="rect">
            <a:avLst/>
          </a:prstGeom>
          <a:solidFill>
            <a:srgbClr val="05A3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26" name="Picture 2" descr="クリックすると新しいウィンドウで開きま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8764" y="94418"/>
            <a:ext cx="1585024" cy="1862585"/>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28055" y="-2959"/>
            <a:ext cx="6858000" cy="861774"/>
          </a:xfrm>
          <a:prstGeom prst="rect">
            <a:avLst/>
          </a:prstGeom>
          <a:noFill/>
        </p:spPr>
        <p:txBody>
          <a:bodyPr wrap="square" rtlCol="0">
            <a:spAutoFit/>
          </a:bodyPr>
          <a:lstStyle/>
          <a:p>
            <a:pPr>
              <a:lnSpc>
                <a:spcPts val="3000"/>
              </a:lnSpc>
            </a:pPr>
            <a:r>
              <a:rPr lang="ja-JP" altLang="en-US" dirty="0">
                <a:solidFill>
                  <a:schemeClr val="bg1"/>
                </a:solidFill>
                <a:latin typeface="HGS創英ﾌﾟﾚｾﾞﾝｽEB" panose="02020800000000000000" pitchFamily="18" charset="-128"/>
                <a:ea typeface="HGS創英ﾌﾟﾚｾﾞﾝｽEB" panose="02020800000000000000" pitchFamily="18" charset="-128"/>
              </a:rPr>
              <a:t>　　　　　　  </a:t>
            </a:r>
            <a:r>
              <a:rPr lang="ja-JP" altLang="en-US" sz="2800" dirty="0">
                <a:solidFill>
                  <a:schemeClr val="bg1"/>
                </a:solidFill>
                <a:latin typeface="HGS創英ﾌﾟﾚｾﾞﾝｽEB" panose="02020800000000000000" pitchFamily="18" charset="-128"/>
                <a:ea typeface="HGS創英ﾌﾟﾚｾﾞﾝｽEB" panose="02020800000000000000" pitchFamily="18" charset="-128"/>
              </a:rPr>
              <a:t>環境ビジネスアライアンス</a:t>
            </a:r>
            <a:endParaRPr lang="en-US" altLang="ja-JP" sz="2800" dirty="0">
              <a:solidFill>
                <a:schemeClr val="bg1"/>
              </a:solidFill>
              <a:latin typeface="HGS創英ﾌﾟﾚｾﾞﾝｽEB" panose="02020800000000000000" pitchFamily="18" charset="-128"/>
              <a:ea typeface="HGS創英ﾌﾟﾚｾﾞﾝｽEB" panose="02020800000000000000" pitchFamily="18" charset="-128"/>
            </a:endParaRPr>
          </a:p>
          <a:p>
            <a:pPr>
              <a:lnSpc>
                <a:spcPts val="3000"/>
              </a:lnSpc>
            </a:pPr>
            <a:r>
              <a:rPr lang="ja-JP" altLang="en-US" sz="2800" dirty="0">
                <a:solidFill>
                  <a:schemeClr val="bg1"/>
                </a:solidFill>
                <a:latin typeface="HGS創英ﾌﾟﾚｾﾞﾝｽEB" panose="02020800000000000000" pitchFamily="18" charset="-128"/>
                <a:ea typeface="HGS創英ﾌﾟﾚｾﾞﾝｽEB" panose="02020800000000000000" pitchFamily="18" charset="-128"/>
              </a:rPr>
              <a:t>              マッチングセミナー </a:t>
            </a:r>
            <a:r>
              <a:rPr lang="en-US" altLang="ja-JP" sz="2800" dirty="0">
                <a:solidFill>
                  <a:schemeClr val="bg1"/>
                </a:solidFill>
                <a:latin typeface="HGS創英ﾌﾟﾚｾﾞﾝｽEB" panose="02020800000000000000" pitchFamily="18" charset="-128"/>
                <a:ea typeface="HGS創英ﾌﾟﾚｾﾞﾝｽEB" panose="02020800000000000000" pitchFamily="18" charset="-128"/>
              </a:rPr>
              <a:t>in </a:t>
            </a:r>
            <a:endParaRPr kumimoji="1" lang="ja-JP" altLang="en-US" sz="2800" dirty="0">
              <a:solidFill>
                <a:schemeClr val="bg1"/>
              </a:solidFill>
              <a:latin typeface="HGS創英ﾌﾟﾚｾﾞﾝｽEB" panose="02020800000000000000" pitchFamily="18" charset="-128"/>
              <a:ea typeface="HGS創英ﾌﾟﾚｾﾞﾝｽEB" panose="02020800000000000000" pitchFamily="18" charset="-128"/>
            </a:endParaRPr>
          </a:p>
        </p:txBody>
      </p:sp>
      <p:sp>
        <p:nvSpPr>
          <p:cNvPr id="6" name="テキスト ボックス 5"/>
          <p:cNvSpPr txBox="1"/>
          <p:nvPr/>
        </p:nvSpPr>
        <p:spPr>
          <a:xfrm>
            <a:off x="5344449" y="181356"/>
            <a:ext cx="1366749" cy="769441"/>
          </a:xfrm>
          <a:prstGeom prst="rect">
            <a:avLst/>
          </a:prstGeom>
          <a:noFill/>
        </p:spPr>
        <p:txBody>
          <a:bodyPr wrap="square" rtlCol="0">
            <a:spAutoFit/>
          </a:bodyPr>
          <a:lstStyle/>
          <a:p>
            <a:r>
              <a:rPr lang="ja-JP" altLang="en-US" sz="4400" dirty="0">
                <a:solidFill>
                  <a:schemeClr val="bg1"/>
                </a:solidFill>
                <a:latin typeface="HGS創英ﾌﾟﾚｾﾞﾝｽEB" panose="02020800000000000000" pitchFamily="18" charset="-128"/>
                <a:ea typeface="HGS創英ﾌﾟﾚｾﾞﾝｽEB" panose="02020800000000000000" pitchFamily="18" charset="-128"/>
              </a:rPr>
              <a:t>九州</a:t>
            </a:r>
            <a:endParaRPr kumimoji="1" lang="ja-JP" altLang="en-US" sz="4400" dirty="0">
              <a:solidFill>
                <a:schemeClr val="bg1"/>
              </a:solidFill>
              <a:latin typeface="HGS創英ﾌﾟﾚｾﾞﾝｽEB" panose="02020800000000000000" pitchFamily="18" charset="-128"/>
              <a:ea typeface="HGS創英ﾌﾟﾚｾﾞﾝｽEB" panose="02020800000000000000" pitchFamily="18" charset="-128"/>
            </a:endParaRPr>
          </a:p>
        </p:txBody>
      </p:sp>
      <p:sp>
        <p:nvSpPr>
          <p:cNvPr id="7" name="テキスト ボックス 6"/>
          <p:cNvSpPr txBox="1"/>
          <p:nvPr/>
        </p:nvSpPr>
        <p:spPr>
          <a:xfrm>
            <a:off x="55262" y="708648"/>
            <a:ext cx="6862521" cy="1031051"/>
          </a:xfrm>
          <a:prstGeom prst="rect">
            <a:avLst/>
          </a:prstGeom>
          <a:noFill/>
        </p:spPr>
        <p:txBody>
          <a:bodyPr wrap="square" rtlCol="0">
            <a:spAutoFit/>
          </a:bodyPr>
          <a:lstStyle/>
          <a:p>
            <a:r>
              <a:rPr kumimoji="1" lang="ja-JP" altLang="en-US" sz="1900" dirty="0">
                <a:solidFill>
                  <a:schemeClr val="bg1"/>
                </a:solidFill>
                <a:latin typeface="HGS創英ﾌﾟﾚｾﾞﾝｽEB" panose="02020800000000000000" pitchFamily="18" charset="-128"/>
                <a:ea typeface="HGS創英ﾌﾟﾚｾﾞﾝｽEB" panose="02020800000000000000" pitchFamily="18" charset="-128"/>
              </a:rPr>
              <a:t>平成</a:t>
            </a:r>
            <a:r>
              <a:rPr lang="en-US" altLang="ja-JP" sz="1900" dirty="0">
                <a:solidFill>
                  <a:schemeClr val="bg1"/>
                </a:solidFill>
                <a:latin typeface="HGS創英ﾌﾟﾚｾﾞﾝｽEB" panose="02020800000000000000" pitchFamily="18" charset="-128"/>
                <a:ea typeface="HGS創英ﾌﾟﾚｾﾞﾝｽEB" panose="02020800000000000000" pitchFamily="18" charset="-128"/>
              </a:rPr>
              <a:t>30</a:t>
            </a:r>
            <a:r>
              <a:rPr kumimoji="1" lang="ja-JP" altLang="en-US" sz="1900" dirty="0">
                <a:solidFill>
                  <a:schemeClr val="bg1"/>
                </a:solidFill>
                <a:latin typeface="HGS創英ﾌﾟﾚｾﾞﾝｽEB" panose="02020800000000000000" pitchFamily="18" charset="-128"/>
                <a:ea typeface="HGS創英ﾌﾟﾚｾﾞﾝｽEB" panose="02020800000000000000" pitchFamily="18" charset="-128"/>
              </a:rPr>
              <a:t>年</a:t>
            </a:r>
            <a:r>
              <a:rPr kumimoji="1" lang="en-US" altLang="ja-JP" sz="1900" dirty="0">
                <a:solidFill>
                  <a:schemeClr val="bg1"/>
                </a:solidFill>
                <a:latin typeface="HGS創英ﾌﾟﾚｾﾞﾝｽEB" panose="02020800000000000000" pitchFamily="18" charset="-128"/>
                <a:ea typeface="HGS創英ﾌﾟﾚｾﾞﾝｽEB" panose="02020800000000000000" pitchFamily="18" charset="-128"/>
              </a:rPr>
              <a:t>10</a:t>
            </a:r>
            <a:r>
              <a:rPr kumimoji="1" lang="ja-JP" altLang="en-US" sz="1900" dirty="0">
                <a:solidFill>
                  <a:schemeClr val="bg1"/>
                </a:solidFill>
                <a:latin typeface="HGS創英ﾌﾟﾚｾﾞﾝｽEB" panose="02020800000000000000" pitchFamily="18" charset="-128"/>
                <a:ea typeface="HGS創英ﾌﾟﾚｾﾞﾝｽEB" panose="02020800000000000000" pitchFamily="18" charset="-128"/>
              </a:rPr>
              <a:t>月</a:t>
            </a:r>
            <a:r>
              <a:rPr lang="en-US" altLang="ja-JP" sz="1900" dirty="0">
                <a:solidFill>
                  <a:schemeClr val="bg1"/>
                </a:solidFill>
                <a:latin typeface="HGS創英ﾌﾟﾚｾﾞﾝｽEB" panose="02020800000000000000" pitchFamily="18" charset="-128"/>
                <a:ea typeface="HGS創英ﾌﾟﾚｾﾞﾝｽEB" panose="02020800000000000000" pitchFamily="18" charset="-128"/>
              </a:rPr>
              <a:t>11</a:t>
            </a:r>
            <a:r>
              <a:rPr kumimoji="1" lang="ja-JP" altLang="en-US" sz="1900" dirty="0">
                <a:solidFill>
                  <a:schemeClr val="bg1"/>
                </a:solidFill>
                <a:latin typeface="HGS創英ﾌﾟﾚｾﾞﾝｽEB" panose="02020800000000000000" pitchFamily="18" charset="-128"/>
                <a:ea typeface="HGS創英ﾌﾟﾚｾﾞﾝｽEB" panose="02020800000000000000" pitchFamily="18" charset="-128"/>
              </a:rPr>
              <a:t>日（木）</a:t>
            </a:r>
            <a:r>
              <a:rPr kumimoji="1" lang="en-US" altLang="ja-JP" sz="1900" dirty="0">
                <a:solidFill>
                  <a:schemeClr val="bg1"/>
                </a:solidFill>
                <a:latin typeface="HGS創英ﾌﾟﾚｾﾞﾝｽEB" panose="02020800000000000000" pitchFamily="18" charset="-128"/>
                <a:ea typeface="HGS創英ﾌﾟﾚｾﾞﾝｽEB" panose="02020800000000000000" pitchFamily="18" charset="-128"/>
              </a:rPr>
              <a:t>PM13:00</a:t>
            </a:r>
            <a:r>
              <a:rPr kumimoji="1" lang="ja-JP" altLang="en-US" sz="1900" dirty="0">
                <a:solidFill>
                  <a:schemeClr val="bg1"/>
                </a:solidFill>
                <a:latin typeface="HGS創英ﾌﾟﾚｾﾞﾝｽEB" panose="02020800000000000000" pitchFamily="18" charset="-128"/>
                <a:ea typeface="HGS創英ﾌﾟﾚｾﾞﾝｽEB" panose="02020800000000000000" pitchFamily="18" charset="-128"/>
              </a:rPr>
              <a:t>～</a:t>
            </a:r>
            <a:r>
              <a:rPr kumimoji="1" lang="en-US" altLang="ja-JP" sz="1900" dirty="0">
                <a:solidFill>
                  <a:schemeClr val="bg1"/>
                </a:solidFill>
                <a:latin typeface="HGS創英ﾌﾟﾚｾﾞﾝｽEB" panose="02020800000000000000" pitchFamily="18" charset="-128"/>
                <a:ea typeface="HGS創英ﾌﾟﾚｾﾞﾝｽEB" panose="02020800000000000000" pitchFamily="18" charset="-128"/>
              </a:rPr>
              <a:t>17:00</a:t>
            </a:r>
            <a:r>
              <a:rPr kumimoji="1" lang="ja-JP" altLang="en-US" sz="1000" dirty="0">
                <a:solidFill>
                  <a:schemeClr val="bg1"/>
                </a:solidFill>
                <a:latin typeface="HGS創英ﾌﾟﾚｾﾞﾝｽEB" panose="02020800000000000000" pitchFamily="18" charset="-128"/>
                <a:ea typeface="HGS創英ﾌﾟﾚｾﾞﾝｽEB" panose="02020800000000000000" pitchFamily="18" charset="-128"/>
              </a:rPr>
              <a:t>（プレゼン</a:t>
            </a:r>
            <a:r>
              <a:rPr lang="en-US" altLang="ja-JP" sz="1000" dirty="0">
                <a:solidFill>
                  <a:schemeClr val="bg1"/>
                </a:solidFill>
                <a:latin typeface="HGS創英ﾌﾟﾚｾﾞﾝｽEB" panose="02020800000000000000" pitchFamily="18" charset="-128"/>
                <a:ea typeface="HGS創英ﾌﾟﾚｾﾞﾝｽEB" panose="02020800000000000000" pitchFamily="18" charset="-128"/>
              </a:rPr>
              <a:t>14</a:t>
            </a:r>
            <a:r>
              <a:rPr lang="ja-JP" altLang="en-US" sz="1000" dirty="0">
                <a:solidFill>
                  <a:schemeClr val="bg1"/>
                </a:solidFill>
                <a:latin typeface="HGS創英ﾌﾟﾚｾﾞﾝｽEB" panose="02020800000000000000" pitchFamily="18" charset="-128"/>
                <a:ea typeface="HGS創英ﾌﾟﾚｾﾞﾝｽEB" panose="02020800000000000000" pitchFamily="18" charset="-128"/>
              </a:rPr>
              <a:t>：</a:t>
            </a:r>
            <a:r>
              <a:rPr lang="en-US" altLang="ja-JP" sz="1000" dirty="0">
                <a:solidFill>
                  <a:schemeClr val="bg1"/>
                </a:solidFill>
                <a:latin typeface="HGS創英ﾌﾟﾚｾﾞﾝｽEB" panose="02020800000000000000" pitchFamily="18" charset="-128"/>
                <a:ea typeface="HGS創英ﾌﾟﾚｾﾞﾝｽEB" panose="02020800000000000000" pitchFamily="18" charset="-128"/>
              </a:rPr>
              <a:t>10</a:t>
            </a:r>
            <a:r>
              <a:rPr lang="ja-JP" altLang="en-US" sz="1000" dirty="0">
                <a:solidFill>
                  <a:schemeClr val="bg1"/>
                </a:solidFill>
                <a:latin typeface="HGS創英ﾌﾟﾚｾﾞﾝｽEB" panose="02020800000000000000" pitchFamily="18" charset="-128"/>
                <a:ea typeface="HGS創英ﾌﾟﾚｾﾞﾝｽEB" panose="02020800000000000000" pitchFamily="18" charset="-128"/>
              </a:rPr>
              <a:t>まで</a:t>
            </a:r>
            <a:r>
              <a:rPr kumimoji="1" lang="ja-JP" altLang="en-US" sz="1000" dirty="0">
                <a:solidFill>
                  <a:schemeClr val="bg1"/>
                </a:solidFill>
                <a:latin typeface="HGS創英ﾌﾟﾚｾﾞﾝｽEB" panose="02020800000000000000" pitchFamily="18" charset="-128"/>
                <a:ea typeface="HGS創英ﾌﾟﾚｾﾞﾝｽEB" panose="02020800000000000000" pitchFamily="18" charset="-128"/>
              </a:rPr>
              <a:t>）</a:t>
            </a:r>
            <a:endParaRPr kumimoji="1" lang="en-US" altLang="ja-JP" sz="1000" dirty="0">
              <a:solidFill>
                <a:schemeClr val="bg1"/>
              </a:solidFill>
              <a:latin typeface="HGS創英ﾌﾟﾚｾﾞﾝｽEB" panose="02020800000000000000" pitchFamily="18" charset="-128"/>
              <a:ea typeface="HGS創英ﾌﾟﾚｾﾞﾝｽEB" panose="02020800000000000000" pitchFamily="18" charset="-128"/>
            </a:endParaRPr>
          </a:p>
          <a:p>
            <a:r>
              <a:rPr lang="ja-JP" altLang="en-US" sz="1400" dirty="0">
                <a:solidFill>
                  <a:schemeClr val="bg1"/>
                </a:solidFill>
                <a:latin typeface="HGS創英ﾌﾟﾚｾﾞﾝｽEB" panose="02020800000000000000" pitchFamily="18" charset="-128"/>
                <a:ea typeface="HGS創英ﾌﾟﾚｾﾞﾝｽEB" panose="02020800000000000000" pitchFamily="18" charset="-128"/>
              </a:rPr>
              <a:t>　　　　会場：</a:t>
            </a:r>
            <a:r>
              <a:rPr kumimoji="1" lang="ja-JP" altLang="en-US" sz="1400" dirty="0">
                <a:solidFill>
                  <a:schemeClr val="bg1"/>
                </a:solidFill>
                <a:latin typeface="HGS創英ﾌﾟﾚｾﾞﾝｽEB" panose="02020800000000000000" pitchFamily="18" charset="-128"/>
                <a:ea typeface="HGS創英ﾌﾟﾚｾﾞﾝｽEB" panose="02020800000000000000" pitchFamily="18" charset="-128"/>
              </a:rPr>
              <a:t>環境ビジネス見本市</a:t>
            </a:r>
            <a:r>
              <a:rPr kumimoji="1" lang="ja-JP" altLang="en-US" sz="1400" b="1" dirty="0">
                <a:solidFill>
                  <a:schemeClr val="bg1"/>
                </a:solidFill>
                <a:latin typeface="HGS創英ﾌﾟﾚｾﾞﾝｽEB" panose="02020800000000000000" pitchFamily="18" charset="-128"/>
                <a:ea typeface="HGS創英ﾌﾟﾚｾﾞﾝｽEB" panose="02020800000000000000" pitchFamily="18" charset="-128"/>
              </a:rPr>
              <a:t>「エコテクノ</a:t>
            </a:r>
            <a:r>
              <a:rPr kumimoji="1" lang="en-US" altLang="ja-JP" sz="1400" b="1" dirty="0">
                <a:solidFill>
                  <a:schemeClr val="bg1"/>
                </a:solidFill>
                <a:latin typeface="HGS創英ﾌﾟﾚｾﾞﾝｽEB" panose="02020800000000000000" pitchFamily="18" charset="-128"/>
                <a:ea typeface="HGS創英ﾌﾟﾚｾﾞﾝｽEB" panose="02020800000000000000" pitchFamily="18" charset="-128"/>
              </a:rPr>
              <a:t>2018</a:t>
            </a:r>
            <a:r>
              <a:rPr kumimoji="1" lang="ja-JP" altLang="en-US" sz="1400" b="1" dirty="0">
                <a:solidFill>
                  <a:schemeClr val="bg1"/>
                </a:solidFill>
                <a:latin typeface="HGS創英ﾌﾟﾚｾﾞﾝｽEB" panose="02020800000000000000" pitchFamily="18" charset="-128"/>
                <a:ea typeface="HGS創英ﾌﾟﾚｾﾞﾝｽEB" panose="02020800000000000000" pitchFamily="18" charset="-128"/>
              </a:rPr>
              <a:t>」セミナー会場</a:t>
            </a:r>
            <a:r>
              <a:rPr lang="en-US" altLang="ja-JP" sz="1400" b="1" dirty="0">
                <a:solidFill>
                  <a:schemeClr val="bg1"/>
                </a:solidFill>
                <a:latin typeface="HGS創英ﾌﾟﾚｾﾞﾝｽEB" panose="02020800000000000000" pitchFamily="18" charset="-128"/>
                <a:ea typeface="HGS創英ﾌﾟﾚｾﾞﾝｽEB" panose="02020800000000000000" pitchFamily="18" charset="-128"/>
              </a:rPr>
              <a:t> B</a:t>
            </a:r>
          </a:p>
          <a:p>
            <a:r>
              <a:rPr lang="ja-JP" altLang="en-US" sz="1400" dirty="0">
                <a:solidFill>
                  <a:schemeClr val="bg1"/>
                </a:solidFill>
                <a:latin typeface="HGS創英ﾌﾟﾚｾﾞﾝｽEB" panose="02020800000000000000" pitchFamily="18" charset="-128"/>
                <a:ea typeface="HGS創英ﾌﾟﾚｾﾞﾝｽEB" panose="02020800000000000000" pitchFamily="18" charset="-128"/>
              </a:rPr>
              <a:t>　　　　　　　　</a:t>
            </a:r>
            <a:r>
              <a:rPr lang="ja-JP" altLang="en-US" sz="1200" dirty="0">
                <a:solidFill>
                  <a:schemeClr val="bg1"/>
                </a:solidFill>
                <a:latin typeface="HGS創英ﾌﾟﾚｾﾞﾝｽEB" panose="02020800000000000000" pitchFamily="18" charset="-128"/>
                <a:ea typeface="HGS創英ﾌﾟﾚｾﾞﾝｽEB" panose="02020800000000000000" pitchFamily="18" charset="-128"/>
              </a:rPr>
              <a:t>西日本総合展示場　新館（北九州市小倉北区浅野</a:t>
            </a:r>
            <a:r>
              <a:rPr lang="en-US" altLang="ja-JP" sz="1200" dirty="0">
                <a:solidFill>
                  <a:schemeClr val="bg1"/>
                </a:solidFill>
                <a:latin typeface="HGS創英ﾌﾟﾚｾﾞﾝｽEB" panose="02020800000000000000" pitchFamily="18" charset="-128"/>
                <a:ea typeface="HGS創英ﾌﾟﾚｾﾞﾝｽEB" panose="02020800000000000000" pitchFamily="18" charset="-128"/>
              </a:rPr>
              <a:t>3-8-1</a:t>
            </a:r>
            <a:r>
              <a:rPr lang="ja-JP" altLang="en-US" sz="1200" dirty="0">
                <a:solidFill>
                  <a:schemeClr val="bg1"/>
                </a:solidFill>
                <a:latin typeface="HGS創英ﾌﾟﾚｾﾞﾝｽEB" panose="02020800000000000000" pitchFamily="18" charset="-128"/>
                <a:ea typeface="HGS創英ﾌﾟﾚｾﾞﾝｽEB" panose="02020800000000000000" pitchFamily="18" charset="-128"/>
              </a:rPr>
              <a:t>）</a:t>
            </a:r>
            <a:endParaRPr lang="en-US" altLang="ja-JP" sz="1200" b="1" dirty="0">
              <a:solidFill>
                <a:schemeClr val="bg1"/>
              </a:solidFill>
              <a:latin typeface="HGS創英ﾌﾟﾚｾﾞﾝｽEB" panose="02020800000000000000" pitchFamily="18" charset="-128"/>
              <a:ea typeface="HGS創英ﾌﾟﾚｾﾞﾝｽEB" panose="02020800000000000000" pitchFamily="18" charset="-128"/>
            </a:endParaRPr>
          </a:p>
          <a:p>
            <a:endParaRPr kumimoji="1" lang="ja-JP" altLang="en-US" sz="1400" b="1" dirty="0">
              <a:solidFill>
                <a:schemeClr val="bg1"/>
              </a:solidFill>
              <a:latin typeface="HGS創英ﾌﾟﾚｾﾞﾝｽEB" panose="02020800000000000000" pitchFamily="18" charset="-128"/>
              <a:ea typeface="HGS創英ﾌﾟﾚｾﾞﾝｽEB" panose="02020800000000000000" pitchFamily="18" charset="-128"/>
            </a:endParaRPr>
          </a:p>
        </p:txBody>
      </p:sp>
      <p:sp>
        <p:nvSpPr>
          <p:cNvPr id="12" name="テキスト ボックス 11"/>
          <p:cNvSpPr txBox="1"/>
          <p:nvPr/>
        </p:nvSpPr>
        <p:spPr>
          <a:xfrm>
            <a:off x="0" y="7884368"/>
            <a:ext cx="6866424" cy="400110"/>
          </a:xfrm>
          <a:prstGeom prst="rect">
            <a:avLst/>
          </a:prstGeom>
          <a:noFill/>
        </p:spPr>
        <p:txBody>
          <a:bodyPr wrap="square" rtlCol="0">
            <a:spAutoFit/>
          </a:bodyPr>
          <a:lstStyle/>
          <a:p>
            <a:r>
              <a:rPr kumimoji="1" lang="ja-JP" altLang="en-US" sz="2000" dirty="0">
                <a:solidFill>
                  <a:schemeClr val="bg1"/>
                </a:solidFill>
                <a:latin typeface="HGP創英ﾌﾟﾚｾﾞﾝｽEB" panose="02020800000000000000" pitchFamily="18" charset="-128"/>
                <a:ea typeface="HGP創英ﾌﾟﾚｾﾞﾝｽEB" panose="02020800000000000000" pitchFamily="18" charset="-128"/>
              </a:rPr>
              <a:t>主催：環境ビジネスアライアンスマッチングセミナー運営協議会</a:t>
            </a:r>
          </a:p>
        </p:txBody>
      </p:sp>
      <p:sp>
        <p:nvSpPr>
          <p:cNvPr id="63" name="テキスト ボックス 5"/>
          <p:cNvSpPr txBox="1">
            <a:spLocks noChangeArrowheads="1"/>
          </p:cNvSpPr>
          <p:nvPr/>
        </p:nvSpPr>
        <p:spPr bwMode="auto">
          <a:xfrm>
            <a:off x="-6992" y="1654848"/>
            <a:ext cx="688294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環境ﾋﾞｼﾞﾈｽを展開する中小企業等が、地域の枠を超えて「製品・ｻｰﾋﾞｽ・技術等の開発」・「販売網開拓」等で相互に連携し合い、新事業の創出・展開を図ることを目的としています。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当日は、九州域外企業が、自社事業（商品・技術・ｼｽﾃﾑ等）のﾌﾟﾚｾﾞﾝを行い、隣接する会場ではﾌﾟﾚｾﾞﾝ企業との展示商談を実施し、ｺｰﾃﾞｨﾈｰﾀｰがﾏｯﾁﾝｸﾞｻﾎﾟｰﾄを行います。</a:t>
            </a:r>
          </a:p>
        </p:txBody>
      </p:sp>
      <p:sp>
        <p:nvSpPr>
          <p:cNvPr id="3" name="正方形/長方形 2"/>
          <p:cNvSpPr/>
          <p:nvPr/>
        </p:nvSpPr>
        <p:spPr>
          <a:xfrm>
            <a:off x="109363" y="370094"/>
            <a:ext cx="1370828" cy="338554"/>
          </a:xfrm>
          <a:prstGeom prst="rect">
            <a:avLst/>
          </a:prstGeom>
          <a:ln w="15875">
            <a:solidFill>
              <a:schemeClr val="bg1"/>
            </a:solidFill>
          </a:ln>
        </p:spPr>
        <p:txBody>
          <a:bodyPr wrap="square">
            <a:spAutoFit/>
          </a:bodyPr>
          <a:lstStyle/>
          <a:p>
            <a:r>
              <a:rPr lang="ja-JP" altLang="en-US" sz="1600" b="1" kern="100" dirty="0">
                <a:solidFill>
                  <a:schemeClr val="bg1"/>
                </a:solidFill>
                <a:latin typeface="HGP創英ﾌﾟﾚｾﾞﾝｽEB" panose="02020800000000000000" pitchFamily="18" charset="-128"/>
                <a:ea typeface="HGP創英ﾌﾟﾚｾﾞﾝｽEB" panose="02020800000000000000" pitchFamily="18" charset="-128"/>
                <a:cs typeface="Times New Roman"/>
              </a:rPr>
              <a:t>参</a:t>
            </a:r>
            <a:r>
              <a:rPr lang="ja-JP" altLang="en-US" sz="1600" kern="100" dirty="0">
                <a:solidFill>
                  <a:schemeClr val="bg1"/>
                </a:solidFill>
                <a:latin typeface="HGP創英ﾌﾟﾚｾﾞﾝｽEB" panose="02020800000000000000" pitchFamily="18" charset="-128"/>
                <a:ea typeface="HGP創英ﾌﾟﾚｾﾞﾝｽEB" panose="02020800000000000000" pitchFamily="18" charset="-128"/>
                <a:cs typeface="Times New Roman"/>
              </a:rPr>
              <a:t>加費</a:t>
            </a:r>
            <a:r>
              <a:rPr lang="en-US" altLang="ja-JP" sz="1600" kern="100" dirty="0">
                <a:solidFill>
                  <a:schemeClr val="bg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600" kern="100" dirty="0">
                <a:solidFill>
                  <a:schemeClr val="bg1"/>
                </a:solidFill>
                <a:latin typeface="HGP創英ﾌﾟﾚｾﾞﾝｽEB" panose="02020800000000000000" pitchFamily="18" charset="-128"/>
                <a:ea typeface="HGP創英ﾌﾟﾚｾﾞﾝｽEB" panose="02020800000000000000" pitchFamily="18" charset="-128"/>
                <a:cs typeface="Times New Roman"/>
              </a:rPr>
              <a:t>無料 </a:t>
            </a:r>
            <a:endParaRPr lang="ja-JP" altLang="en-US" sz="1600" dirty="0">
              <a:solidFill>
                <a:schemeClr val="bg1"/>
              </a:solidFill>
              <a:latin typeface="HGP創英ﾌﾟﾚｾﾞﾝｽEB" panose="02020800000000000000" pitchFamily="18" charset="-128"/>
              <a:ea typeface="HGP創英ﾌﾟﾚｾﾞﾝｽEB" panose="02020800000000000000" pitchFamily="18"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2311392407"/>
              </p:ext>
            </p:extLst>
          </p:nvPr>
        </p:nvGraphicFramePr>
        <p:xfrm>
          <a:off x="3353" y="3098368"/>
          <a:ext cx="6851294" cy="5066177"/>
        </p:xfrm>
        <a:graphic>
          <a:graphicData uri="http://schemas.openxmlformats.org/drawingml/2006/table">
            <a:tbl>
              <a:tblPr firstRow="1" bandRow="1">
                <a:tableStyleId>{F5AB1C69-6EDB-4FF4-983F-18BD219EF322}</a:tableStyleId>
              </a:tblPr>
              <a:tblGrid>
                <a:gridCol w="330468">
                  <a:extLst>
                    <a:ext uri="{9D8B030D-6E8A-4147-A177-3AD203B41FA5}">
                      <a16:colId xmlns:a16="http://schemas.microsoft.com/office/drawing/2014/main" val="20000"/>
                    </a:ext>
                  </a:extLst>
                </a:gridCol>
                <a:gridCol w="670595">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800200">
                  <a:extLst>
                    <a:ext uri="{9D8B030D-6E8A-4147-A177-3AD203B41FA5}">
                      <a16:colId xmlns:a16="http://schemas.microsoft.com/office/drawing/2014/main" val="20004"/>
                    </a:ext>
                  </a:extLst>
                </a:gridCol>
                <a:gridCol w="1448927">
                  <a:extLst>
                    <a:ext uri="{9D8B030D-6E8A-4147-A177-3AD203B41FA5}">
                      <a16:colId xmlns:a16="http://schemas.microsoft.com/office/drawing/2014/main" val="20005"/>
                    </a:ext>
                  </a:extLst>
                </a:gridCol>
                <a:gridCol w="1520984">
                  <a:extLst>
                    <a:ext uri="{9D8B030D-6E8A-4147-A177-3AD203B41FA5}">
                      <a16:colId xmlns:a16="http://schemas.microsoft.com/office/drawing/2014/main" val="20007"/>
                    </a:ext>
                  </a:extLst>
                </a:gridCol>
              </a:tblGrid>
              <a:tr h="258726">
                <a:tc>
                  <a:txBody>
                    <a:bodyPr/>
                    <a:lstStyle/>
                    <a:p>
                      <a:pPr algn="ctr">
                        <a:lnSpc>
                          <a:spcPts val="1100"/>
                        </a:lnSpc>
                      </a:pPr>
                      <a:endParaRPr kumimoji="1" lang="ja-JP" altLang="en-US" sz="1100"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gn="ctr">
                        <a:lnSpc>
                          <a:spcPts val="1100"/>
                        </a:lnSpc>
                      </a:pPr>
                      <a:r>
                        <a:rPr kumimoji="1" lang="ja-JP" altLang="en-US" sz="1100" b="0" dirty="0">
                          <a:latin typeface="メイリオ" panose="020B0604030504040204" pitchFamily="50" charset="-128"/>
                          <a:ea typeface="メイリオ" panose="020B0604030504040204" pitchFamily="50" charset="-128"/>
                        </a:rPr>
                        <a:t>時間</a:t>
                      </a:r>
                    </a:p>
                  </a:txBody>
                  <a:tcPr marL="91415" marR="91415" marT="45729" marB="45729" anchor="ctr"/>
                </a:tc>
                <a:tc>
                  <a:txBody>
                    <a:bodyPr/>
                    <a:lstStyle/>
                    <a:p>
                      <a:pPr algn="ctr">
                        <a:lnSpc>
                          <a:spcPts val="1100"/>
                        </a:lnSpc>
                      </a:pPr>
                      <a:r>
                        <a:rPr kumimoji="1" lang="ja-JP" altLang="en-US" sz="1100" b="0" dirty="0">
                          <a:latin typeface="メイリオ" panose="020B0604030504040204" pitchFamily="50" charset="-128"/>
                          <a:ea typeface="メイリオ" panose="020B0604030504040204" pitchFamily="50" charset="-128"/>
                        </a:rPr>
                        <a:t>企業名</a:t>
                      </a:r>
                    </a:p>
                  </a:txBody>
                  <a:tcPr marL="91415" marR="91415" marT="45729" marB="45729" anchor="ctr"/>
                </a:tc>
                <a:tc>
                  <a:txBody>
                    <a:bodyPr/>
                    <a:lstStyle/>
                    <a:p>
                      <a:pPr algn="ctr">
                        <a:lnSpc>
                          <a:spcPts val="1100"/>
                        </a:lnSpc>
                      </a:pPr>
                      <a:r>
                        <a:rPr kumimoji="1" lang="ja-JP" altLang="en-US" sz="1050" b="0" dirty="0">
                          <a:latin typeface="メイリオ" panose="020B0604030504040204" pitchFamily="50" charset="-128"/>
                          <a:ea typeface="メイリオ" panose="020B0604030504040204" pitchFamily="50" charset="-128"/>
                        </a:rPr>
                        <a:t>製品・サービス等</a:t>
                      </a:r>
                    </a:p>
                  </a:txBody>
                  <a:tcPr marL="91415" marR="91415" marT="45729" marB="45729" anchor="ctr"/>
                </a:tc>
                <a:tc>
                  <a:txBody>
                    <a:bodyPr/>
                    <a:lstStyle/>
                    <a:p>
                      <a:pPr algn="ctr">
                        <a:lnSpc>
                          <a:spcPts val="1100"/>
                        </a:lnSpc>
                      </a:pPr>
                      <a:r>
                        <a:rPr kumimoji="1" lang="ja-JP" altLang="en-US" sz="1100" b="0" dirty="0">
                          <a:latin typeface="メイリオ" panose="020B0604030504040204" pitchFamily="50" charset="-128"/>
                          <a:ea typeface="メイリオ" panose="020B0604030504040204" pitchFamily="50" charset="-128"/>
                        </a:rPr>
                        <a:t>製品の特徴</a:t>
                      </a:r>
                    </a:p>
                  </a:txBody>
                  <a:tcPr marL="91415" marR="91415" marT="45729" marB="45729" anchor="ctr"/>
                </a:tc>
                <a:tc>
                  <a:txBody>
                    <a:bodyPr/>
                    <a:lstStyle/>
                    <a:p>
                      <a:pPr algn="ctr">
                        <a:lnSpc>
                          <a:spcPts val="1100"/>
                        </a:lnSpc>
                      </a:pPr>
                      <a:r>
                        <a:rPr kumimoji="1" lang="ja-JP" altLang="en-US" sz="1100" b="0" dirty="0">
                          <a:latin typeface="メイリオ" panose="020B0604030504040204" pitchFamily="50" charset="-128"/>
                          <a:ea typeface="メイリオ" panose="020B0604030504040204" pitchFamily="50" charset="-128"/>
                        </a:rPr>
                        <a:t>希望パートナー</a:t>
                      </a:r>
                    </a:p>
                  </a:txBody>
                  <a:tcPr marL="91415" marR="91415" marT="45729" marB="45729" anchor="ctr"/>
                </a:tc>
                <a:extLst>
                  <a:ext uri="{0D108BD9-81ED-4DB2-BD59-A6C34878D82A}">
                    <a16:rowId xmlns:a16="http://schemas.microsoft.com/office/drawing/2014/main" val="10000"/>
                  </a:ext>
                </a:extLst>
              </a:tr>
              <a:tr h="564767">
                <a:tc>
                  <a:txBody>
                    <a:bodyPr/>
                    <a:lstStyle/>
                    <a:p>
                      <a:pPr>
                        <a:lnSpc>
                          <a:spcPts val="1100"/>
                        </a:lnSpc>
                      </a:pPr>
                      <a:r>
                        <a:rPr kumimoji="1" lang="ja-JP" altLang="en-US" sz="1100" dirty="0">
                          <a:latin typeface="メイリオ" panose="020B0604030504040204" pitchFamily="50" charset="-128"/>
                          <a:ea typeface="メイリオ" panose="020B0604030504040204" pitchFamily="50" charset="-128"/>
                        </a:rPr>
                        <a:t>１</a:t>
                      </a:r>
                    </a:p>
                  </a:txBody>
                  <a:tcPr marL="91415" marR="91415" marT="45729" marB="45729" anchor="ctr"/>
                </a:tc>
                <a:tc>
                  <a:txBody>
                    <a:bodyPr/>
                    <a:lstStyle/>
                    <a:p>
                      <a:pPr>
                        <a:lnSpc>
                          <a:spcPts val="1100"/>
                        </a:lnSpc>
                      </a:pPr>
                      <a:r>
                        <a:rPr kumimoji="1" lang="en-US" altLang="ja-JP" sz="1200" dirty="0">
                          <a:latin typeface="メイリオ" panose="020B0604030504040204" pitchFamily="50" charset="-128"/>
                          <a:ea typeface="メイリオ" panose="020B0604030504040204" pitchFamily="50" charset="-128"/>
                        </a:rPr>
                        <a:t>13:10</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pPr>
                        <a:lnSpc>
                          <a:spcPts val="1100"/>
                        </a:lnSpc>
                      </a:pPr>
                      <a:r>
                        <a:rPr kumimoji="1" lang="en-US" altLang="ja-JP" sz="1200" dirty="0">
                          <a:latin typeface="メイリオ" panose="020B0604030504040204" pitchFamily="50" charset="-128"/>
                          <a:ea typeface="メイリオ" panose="020B0604030504040204" pitchFamily="50" charset="-128"/>
                        </a:rPr>
                        <a:t>13:25</a:t>
                      </a:r>
                      <a:endParaRPr kumimoji="1" lang="ja-JP" altLang="en-US" sz="1200"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nSpc>
                          <a:spcPts val="1100"/>
                        </a:lnSpc>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君岡鉄工㈱</a:t>
                      </a:r>
                      <a:endPar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100"/>
                        </a:lnSpc>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（奈良）</a:t>
                      </a:r>
                    </a:p>
                  </a:txBody>
                  <a:tcPr marL="91415" marR="91415" marT="45729" marB="45729" anchor="ctr"/>
                </a:tc>
                <a:tc>
                  <a:txBody>
                    <a:bodyPr/>
                    <a:lstStyle/>
                    <a:p>
                      <a:pPr algn="l">
                        <a:lnSpc>
                          <a:spcPts val="1100"/>
                        </a:lnSpc>
                      </a:pPr>
                      <a:r>
                        <a:rPr kumimoji="1" lang="ja-JP" altLang="en-US" sz="1100" dirty="0">
                          <a:latin typeface="メイリオ" panose="020B0604030504040204" pitchFamily="50" charset="-128"/>
                          <a:ea typeface="メイリオ" panose="020B0604030504040204" pitchFamily="50" charset="-128"/>
                        </a:rPr>
                        <a:t>リユース可能ながら高い支持力をもつ小径鋼管杭「くい丸」の専門メーカー</a:t>
                      </a:r>
                    </a:p>
                  </a:txBody>
                  <a:tcPr marL="91415" marR="91415" marT="45729" marB="45729" anchor="ctr"/>
                </a:tc>
                <a:tc>
                  <a:txBody>
                    <a:bodyPr/>
                    <a:lstStyle/>
                    <a:p>
                      <a:pPr>
                        <a:lnSpc>
                          <a:spcPts val="1100"/>
                        </a:lnSpc>
                      </a:pPr>
                      <a:r>
                        <a:rPr kumimoji="1" lang="ja-JP" altLang="en-US" sz="1100" u="none" dirty="0">
                          <a:latin typeface="メイリオ" panose="020B0604030504040204" pitchFamily="50" charset="-128"/>
                          <a:ea typeface="メイリオ" panose="020B0604030504040204" pitchFamily="50" charset="-128"/>
                        </a:rPr>
                        <a:t>施工が容易</a:t>
                      </a:r>
                      <a:endParaRPr kumimoji="1" lang="en-US" altLang="ja-JP" sz="1100" u="none" dirty="0">
                        <a:latin typeface="メイリオ" panose="020B0604030504040204" pitchFamily="50" charset="-128"/>
                        <a:ea typeface="メイリオ" panose="020B0604030504040204" pitchFamily="50" charset="-128"/>
                      </a:endParaRPr>
                    </a:p>
                    <a:p>
                      <a:pPr>
                        <a:lnSpc>
                          <a:spcPts val="1100"/>
                        </a:lnSpc>
                      </a:pPr>
                      <a:r>
                        <a:rPr kumimoji="1" lang="ja-JP" altLang="en-US" sz="1100" u="none" dirty="0">
                          <a:latin typeface="メイリオ" panose="020B0604030504040204" pitchFamily="50" charset="-128"/>
                          <a:ea typeface="メイリオ" panose="020B0604030504040204" pitchFamily="50" charset="-128"/>
                        </a:rPr>
                        <a:t>短工期</a:t>
                      </a:r>
                      <a:endParaRPr kumimoji="1" lang="en-US" altLang="ja-JP" sz="1100" u="none" dirty="0">
                        <a:latin typeface="メイリオ" panose="020B0604030504040204" pitchFamily="50" charset="-128"/>
                        <a:ea typeface="メイリオ" panose="020B0604030504040204" pitchFamily="50" charset="-128"/>
                      </a:endParaRPr>
                    </a:p>
                    <a:p>
                      <a:pPr>
                        <a:lnSpc>
                          <a:spcPts val="1100"/>
                        </a:lnSpc>
                      </a:pPr>
                      <a:r>
                        <a:rPr kumimoji="1" lang="ja-JP" altLang="en-US" sz="1100" u="none" dirty="0">
                          <a:latin typeface="メイリオ" panose="020B0604030504040204" pitchFamily="50" charset="-128"/>
                          <a:ea typeface="メイリオ" panose="020B0604030504040204" pitchFamily="50" charset="-128"/>
                        </a:rPr>
                        <a:t>原状復帰が簡単</a:t>
                      </a:r>
                    </a:p>
                  </a:txBody>
                  <a:tcPr marL="91415" marR="91415" marT="45729" marB="45729" anchor="ctr"/>
                </a:tc>
                <a:tc>
                  <a:txBody>
                    <a:bodyPr/>
                    <a:lstStyle/>
                    <a:p>
                      <a:pPr>
                        <a:lnSpc>
                          <a:spcPts val="1100"/>
                        </a:lnSpc>
                      </a:pPr>
                      <a:r>
                        <a:rPr kumimoji="1" lang="ja-JP" altLang="en-US" sz="1100" b="1" u="sng" dirty="0">
                          <a:latin typeface="メイリオ" panose="020B0604030504040204" pitchFamily="50" charset="-128"/>
                          <a:ea typeface="メイリオ" panose="020B0604030504040204" pitchFamily="50" charset="-128"/>
                        </a:rPr>
                        <a:t>技術連携、施工・</a:t>
                      </a:r>
                      <a:r>
                        <a:rPr kumimoji="1" lang="en-US" altLang="ja-JP" sz="1100" b="1" u="sng" dirty="0">
                          <a:latin typeface="メイリオ" panose="020B0604030504040204" pitchFamily="50" charset="-128"/>
                          <a:ea typeface="メイリオ" panose="020B0604030504040204" pitchFamily="50" charset="-128"/>
                        </a:rPr>
                        <a:t>O&amp;M</a:t>
                      </a:r>
                      <a:r>
                        <a:rPr kumimoji="1" lang="ja-JP" altLang="en-US" sz="1100" b="1" u="sng" dirty="0">
                          <a:latin typeface="メイリオ" panose="020B0604030504040204" pitchFamily="50" charset="-128"/>
                          <a:ea typeface="メイリオ" panose="020B0604030504040204" pitchFamily="50" charset="-128"/>
                        </a:rPr>
                        <a:t>パートナー</a:t>
                      </a:r>
                      <a:endParaRPr kumimoji="1" lang="en-US" altLang="ja-JP" sz="1100" b="1" u="sng" dirty="0">
                        <a:latin typeface="メイリオ" panose="020B0604030504040204" pitchFamily="50" charset="-128"/>
                        <a:ea typeface="メイリオ" panose="020B0604030504040204" pitchFamily="50" charset="-128"/>
                      </a:endParaRPr>
                    </a:p>
                    <a:p>
                      <a:pPr>
                        <a:lnSpc>
                          <a:spcPts val="1100"/>
                        </a:lnSpc>
                      </a:pPr>
                      <a:r>
                        <a:rPr kumimoji="1" lang="ja-JP" altLang="en-US" sz="1100" dirty="0">
                          <a:latin typeface="メイリオ" panose="020B0604030504040204" pitchFamily="50" charset="-128"/>
                          <a:ea typeface="メイリオ" panose="020B0604030504040204" pitchFamily="50" charset="-128"/>
                        </a:rPr>
                        <a:t>例</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建設会社、造園・エクステリア、太陽光発電事業者等</a:t>
                      </a:r>
                    </a:p>
                  </a:txBody>
                  <a:tcPr marL="91415" marR="91415" marT="45729" marB="45729" anchor="ctr"/>
                </a:tc>
                <a:extLst>
                  <a:ext uri="{0D108BD9-81ED-4DB2-BD59-A6C34878D82A}">
                    <a16:rowId xmlns:a16="http://schemas.microsoft.com/office/drawing/2014/main" val="10001"/>
                  </a:ext>
                </a:extLst>
              </a:tr>
              <a:tr h="575443">
                <a:tc>
                  <a:txBody>
                    <a:bodyPr/>
                    <a:lstStyle/>
                    <a:p>
                      <a:pPr>
                        <a:lnSpc>
                          <a:spcPts val="1100"/>
                        </a:lnSpc>
                      </a:pPr>
                      <a:r>
                        <a:rPr kumimoji="1" lang="ja-JP" altLang="en-US" sz="1100" dirty="0">
                          <a:latin typeface="メイリオ" panose="020B0604030504040204" pitchFamily="50" charset="-128"/>
                          <a:ea typeface="メイリオ" panose="020B0604030504040204" pitchFamily="50" charset="-128"/>
                        </a:rPr>
                        <a:t>２</a:t>
                      </a: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13:25</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pPr>
                        <a:lnSpc>
                          <a:spcPts val="1100"/>
                        </a:lnSpc>
                      </a:pPr>
                      <a:r>
                        <a:rPr kumimoji="1" lang="en-US" altLang="ja-JP" sz="1200" dirty="0">
                          <a:latin typeface="メイリオ" panose="020B0604030504040204" pitchFamily="50" charset="-128"/>
                          <a:ea typeface="メイリオ" panose="020B0604030504040204" pitchFamily="50" charset="-128"/>
                        </a:rPr>
                        <a:t>13:40</a:t>
                      </a:r>
                      <a:endParaRPr kumimoji="1" lang="ja-JP" altLang="en-US" sz="1200"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nSpc>
                          <a:spcPts val="1100"/>
                        </a:lnSpc>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㈱トリム</a:t>
                      </a:r>
                      <a:endPar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100"/>
                        </a:lnSpc>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（沖縄）</a:t>
                      </a:r>
                    </a:p>
                  </a:txBody>
                  <a:tcPr marL="91415" marR="91415" marT="45729" marB="45729" anchor="ctr"/>
                </a:tc>
                <a:tc>
                  <a:txBody>
                    <a:bodyPr/>
                    <a:lstStyle/>
                    <a:p>
                      <a:pPr algn="l">
                        <a:lnSpc>
                          <a:spcPts val="1100"/>
                        </a:lnSpc>
                      </a:pPr>
                      <a:r>
                        <a:rPr kumimoji="1" lang="ja-JP" altLang="en-US" sz="1100" u="none" dirty="0">
                          <a:latin typeface="メイリオ" panose="020B0604030504040204" pitchFamily="50" charset="-128"/>
                          <a:ea typeface="メイリオ" panose="020B0604030504040204" pitchFamily="50" charset="-128"/>
                        </a:rPr>
                        <a:t>廃ガラス再資源化プラントシステム及び廃ガラス再資源化商品スーパーソルの販売</a:t>
                      </a:r>
                      <a:endParaRPr kumimoji="1" lang="ja-JP" altLang="en-US" sz="1100"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nSpc>
                          <a:spcPts val="1100"/>
                        </a:lnSpc>
                      </a:pPr>
                      <a:r>
                        <a:rPr kumimoji="1" lang="ja-JP" altLang="en-US" sz="1100" u="none" dirty="0">
                          <a:latin typeface="メイリオ" panose="020B0604030504040204" pitchFamily="50" charset="-128"/>
                          <a:ea typeface="メイリオ" panose="020B0604030504040204" pitchFamily="50" charset="-128"/>
                        </a:rPr>
                        <a:t>発泡スチロールブロック、パーライト・バーミキュライト等競合品と比較しても価格面、機能面で優位性あり</a:t>
                      </a:r>
                      <a:endParaRPr kumimoji="1" lang="en-US" altLang="ja-JP" sz="1100" u="none"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nSpc>
                          <a:spcPts val="1100"/>
                        </a:lnSpc>
                      </a:pPr>
                      <a:r>
                        <a:rPr kumimoji="1" lang="ja-JP" altLang="en-US" sz="1100" dirty="0">
                          <a:latin typeface="メイリオ" panose="020B0604030504040204" pitchFamily="50" charset="-128"/>
                          <a:ea typeface="メイリオ" panose="020B0604030504040204" pitchFamily="50" charset="-128"/>
                        </a:rPr>
                        <a:t>①廃ガラス再資源化プラントシステム：新規事業として参入希望者</a:t>
                      </a:r>
                      <a:endParaRPr kumimoji="1" lang="en-US" altLang="ja-JP" sz="1100" dirty="0">
                        <a:latin typeface="メイリオ" panose="020B0604030504040204" pitchFamily="50" charset="-128"/>
                        <a:ea typeface="メイリオ" panose="020B0604030504040204" pitchFamily="50" charset="-128"/>
                      </a:endParaRPr>
                    </a:p>
                    <a:p>
                      <a:pPr>
                        <a:lnSpc>
                          <a:spcPts val="1100"/>
                        </a:lnSpc>
                      </a:pPr>
                      <a:r>
                        <a:rPr kumimoji="1" lang="ja-JP" altLang="en-US" sz="1100" dirty="0">
                          <a:latin typeface="メイリオ" panose="020B0604030504040204" pitchFamily="50" charset="-128"/>
                          <a:ea typeface="メイリオ" panose="020B0604030504040204" pitchFamily="50" charset="-128"/>
                        </a:rPr>
                        <a:t>②廃ガラス再資源化商品スーパーソル：用途研究・開発パートナー　</a:t>
                      </a:r>
                      <a:endParaRPr kumimoji="1" lang="en-US" altLang="ja-JP" sz="1100" dirty="0">
                        <a:latin typeface="メイリオ" panose="020B0604030504040204" pitchFamily="50" charset="-128"/>
                        <a:ea typeface="メイリオ" panose="020B0604030504040204" pitchFamily="50" charset="-128"/>
                      </a:endParaRPr>
                    </a:p>
                  </a:txBody>
                  <a:tcPr marL="91415" marR="91415" marT="45729" marB="45729" anchor="ctr"/>
                </a:tc>
                <a:extLst>
                  <a:ext uri="{0D108BD9-81ED-4DB2-BD59-A6C34878D82A}">
                    <a16:rowId xmlns:a16="http://schemas.microsoft.com/office/drawing/2014/main" val="10002"/>
                  </a:ext>
                </a:extLst>
              </a:tr>
              <a:tr h="850719">
                <a:tc>
                  <a:txBody>
                    <a:bodyPr/>
                    <a:lstStyle/>
                    <a:p>
                      <a:pPr>
                        <a:lnSpc>
                          <a:spcPts val="1100"/>
                        </a:lnSpc>
                      </a:pPr>
                      <a:r>
                        <a:rPr kumimoji="1" lang="ja-JP" altLang="en-US" sz="1100" dirty="0">
                          <a:latin typeface="メイリオ" panose="020B0604030504040204" pitchFamily="50" charset="-128"/>
                          <a:ea typeface="メイリオ" panose="020B0604030504040204" pitchFamily="50" charset="-128"/>
                        </a:rPr>
                        <a:t>３</a:t>
                      </a: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13:40</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pPr>
                        <a:lnSpc>
                          <a:spcPts val="1100"/>
                        </a:lnSpc>
                      </a:pPr>
                      <a:r>
                        <a:rPr kumimoji="1" lang="en-US" altLang="ja-JP" sz="1200" dirty="0">
                          <a:latin typeface="メイリオ" panose="020B0604030504040204" pitchFamily="50" charset="-128"/>
                          <a:ea typeface="メイリオ" panose="020B0604030504040204" pitchFamily="50" charset="-128"/>
                        </a:rPr>
                        <a:t>13:55</a:t>
                      </a:r>
                      <a:endParaRPr kumimoji="1" lang="ja-JP" altLang="en-US" sz="1200"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（一社）沖縄県環境・ｴﾈﾙｷﾞｰ研究開発機構</a:t>
                      </a:r>
                      <a:endPar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（沖縄）</a:t>
                      </a:r>
                      <a:endParaRPr kumimoji="1" lang="en-US" altLang="ja-JP" sz="10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再生可能ｴﾈﾙｷﾞｰ・熱源・空調・電気・照明・ﾎﾟﾝﾌﾟ等の更新、運転管理・ﾒﾝﾃ等。一般住宅・工場・ﾋﾞﾙ、自治体等への販売代行・ｴﾈﾙｷﾞｰ使用合理化のｵｰﾀﾞｰﾒｲﾄﾞｻｰﾋﾞｽ。</a:t>
                      </a:r>
                    </a:p>
                  </a:txBody>
                  <a:tcPr marL="91415" marR="91415" marT="45729" marB="45729" anchor="ctr"/>
                </a:tc>
                <a:tc>
                  <a:txBody>
                    <a:bodyPr/>
                    <a:lstStyle/>
                    <a:p>
                      <a:pPr>
                        <a:lnSpc>
                          <a:spcPts val="1100"/>
                        </a:lnSpc>
                      </a:pPr>
                      <a:r>
                        <a:rPr kumimoji="1" lang="ja-JP" altLang="en-US" sz="1100" dirty="0">
                          <a:solidFill>
                            <a:schemeClr val="tx1"/>
                          </a:solidFill>
                          <a:latin typeface="メイリオ" panose="020B0604030504040204" pitchFamily="50" charset="-128"/>
                          <a:ea typeface="メイリオ" panose="020B0604030504040204" pitchFamily="50" charset="-128"/>
                        </a:rPr>
                        <a:t>沖縄での省エネ・再エネ等の共同開発と東南アジアへの展開等提案受付型業務提携</a:t>
                      </a:r>
                    </a:p>
                  </a:txBody>
                  <a:tcPr marL="91415" marR="91415" marT="45729" marB="45729" anchor="ctr"/>
                </a:tc>
                <a:tc>
                  <a:txBody>
                    <a:bodyPr/>
                    <a:lstStyle/>
                    <a:p>
                      <a:pPr>
                        <a:lnSpc>
                          <a:spcPts val="1100"/>
                        </a:lnSpc>
                      </a:pPr>
                      <a:r>
                        <a:rPr kumimoji="1" lang="ja-JP" altLang="en-US" sz="1100" dirty="0">
                          <a:solidFill>
                            <a:schemeClr val="tx1"/>
                          </a:solidFill>
                          <a:latin typeface="メイリオ" panose="020B0604030504040204" pitchFamily="50" charset="-128"/>
                          <a:ea typeface="メイリオ" panose="020B0604030504040204" pitchFamily="50" charset="-128"/>
                        </a:rPr>
                        <a:t>共同研究・開発型：東南ｱｼﾞｱ市場向け省ｴﾈ・新ｴﾈ技術・設備等の沖縄での研究開発・実証。沖縄での販売代行。</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91415" marR="91415" marT="45729" marB="45729" anchor="ctr"/>
                </a:tc>
                <a:extLst>
                  <a:ext uri="{0D108BD9-81ED-4DB2-BD59-A6C34878D82A}">
                    <a16:rowId xmlns:a16="http://schemas.microsoft.com/office/drawing/2014/main" val="10004"/>
                  </a:ext>
                </a:extLst>
              </a:tr>
              <a:tr h="494939">
                <a:tc>
                  <a:txBody>
                    <a:bodyPr/>
                    <a:lstStyle/>
                    <a:p>
                      <a:pPr>
                        <a:lnSpc>
                          <a:spcPts val="1100"/>
                        </a:lnSpc>
                      </a:pPr>
                      <a:r>
                        <a:rPr kumimoji="1" lang="ja-JP" altLang="en-US" sz="1100" dirty="0">
                          <a:latin typeface="メイリオ" panose="020B0604030504040204" pitchFamily="50" charset="-128"/>
                          <a:ea typeface="メイリオ" panose="020B0604030504040204" pitchFamily="50" charset="-128"/>
                        </a:rPr>
                        <a:t>４</a:t>
                      </a: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13:55</a:t>
                      </a:r>
                      <a:r>
                        <a:rPr kumimoji="1" lang="ja-JP" altLang="en-US" sz="1200" dirty="0">
                          <a:latin typeface="メイリオ" panose="020B0604030504040204" pitchFamily="50" charset="-128"/>
                          <a:ea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endParaRPr>
                    </a:p>
                    <a:p>
                      <a:pPr>
                        <a:lnSpc>
                          <a:spcPts val="1100"/>
                        </a:lnSpc>
                      </a:pPr>
                      <a:r>
                        <a:rPr kumimoji="1" lang="en-US" altLang="ja-JP" sz="1200" dirty="0">
                          <a:latin typeface="メイリオ" panose="020B0604030504040204" pitchFamily="50" charset="-128"/>
                          <a:ea typeface="メイリオ" panose="020B0604030504040204" pitchFamily="50" charset="-128"/>
                        </a:rPr>
                        <a:t>14:10</a:t>
                      </a:r>
                      <a:endParaRPr kumimoji="1" lang="ja-JP" altLang="en-US" sz="1200"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周南水処理㈱</a:t>
                      </a:r>
                      <a:endPar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（山口）</a:t>
                      </a:r>
                    </a:p>
                  </a:txBody>
                  <a:tcPr marL="91415" marR="91415" marT="45729" marB="45729" anchor="ct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u="none" dirty="0">
                          <a:latin typeface="メイリオ" panose="020B0604030504040204" pitchFamily="50" charset="-128"/>
                          <a:ea typeface="メイリオ" panose="020B0604030504040204" pitchFamily="50" charset="-128"/>
                        </a:rPr>
                        <a:t>密閉系水循環システムの省エネ・コストダウンができる、配管抵抗低減材</a:t>
                      </a:r>
                      <a:r>
                        <a:rPr kumimoji="1" lang="en-US" altLang="ja-JP" sz="1100" u="none" dirty="0">
                          <a:latin typeface="メイリオ" panose="020B0604030504040204" pitchFamily="50" charset="-128"/>
                          <a:ea typeface="メイリオ" panose="020B0604030504040204" pitchFamily="50" charset="-128"/>
                        </a:rPr>
                        <a:t>『LSP-01』</a:t>
                      </a:r>
                      <a:r>
                        <a:rPr kumimoji="1" lang="ja-JP" altLang="en-US" sz="1100" u="none" dirty="0">
                          <a:latin typeface="メイリオ" panose="020B0604030504040204" pitchFamily="50" charset="-128"/>
                          <a:ea typeface="メイリオ" panose="020B0604030504040204" pitchFamily="50" charset="-128"/>
                        </a:rPr>
                        <a:t>の研究開発・製造販売</a:t>
                      </a:r>
                      <a:endParaRPr kumimoji="1" lang="en-US" altLang="ja-JP" sz="1100" u="none"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nSpc>
                          <a:spcPts val="1100"/>
                        </a:lnSpc>
                      </a:pPr>
                      <a:r>
                        <a:rPr kumimoji="1" lang="ja-JP" altLang="en-US" sz="1100" u="none" dirty="0">
                          <a:latin typeface="メイリオ" panose="020B0604030504040204" pitchFamily="50" charset="-128"/>
                          <a:ea typeface="メイリオ" panose="020B0604030504040204" pitchFamily="50" charset="-128"/>
                        </a:rPr>
                        <a:t>密閉水循環ｼｽﾃﾑの循環水に添加することで循環ポンプの電力消費の大幅削減と防錆に効果を発揮</a:t>
                      </a:r>
                      <a:endParaRPr kumimoji="1" lang="en-US" altLang="ja-JP" sz="1100" u="none" dirty="0">
                        <a:latin typeface="メイリオ" panose="020B0604030504040204" pitchFamily="50" charset="-128"/>
                        <a:ea typeface="メイリオ" panose="020B0604030504040204" pitchFamily="50" charset="-128"/>
                      </a:endParaRPr>
                    </a:p>
                  </a:txBody>
                  <a:tcPr marL="91415" marR="91415" marT="45729" marB="45729" anchor="ctr"/>
                </a:tc>
                <a:tc>
                  <a:txBody>
                    <a:bodyPr/>
                    <a:lstStyle/>
                    <a:p>
                      <a:pPr>
                        <a:lnSpc>
                          <a:spcPts val="1100"/>
                        </a:lnSpc>
                      </a:pPr>
                      <a:r>
                        <a:rPr kumimoji="1" lang="ja-JP" altLang="en-US" sz="1100" dirty="0">
                          <a:latin typeface="メイリオ" panose="020B0604030504040204" pitchFamily="50" charset="-128"/>
                          <a:ea typeface="メイリオ" panose="020B0604030504040204" pitchFamily="50" charset="-128"/>
                        </a:rPr>
                        <a:t>代理店：販売＋施工、メンテナンス</a:t>
                      </a:r>
                      <a:endParaRPr kumimoji="1" lang="en-US" altLang="ja-JP" sz="1100" dirty="0">
                        <a:latin typeface="メイリオ" panose="020B0604030504040204" pitchFamily="50" charset="-128"/>
                        <a:ea typeface="メイリオ" panose="020B0604030504040204" pitchFamily="50" charset="-128"/>
                      </a:endParaRPr>
                    </a:p>
                  </a:txBody>
                  <a:tcPr marL="91415" marR="91415" marT="45729" marB="45729" anchor="ctr"/>
                </a:tc>
                <a:extLst>
                  <a:ext uri="{0D108BD9-81ED-4DB2-BD59-A6C34878D82A}">
                    <a16:rowId xmlns:a16="http://schemas.microsoft.com/office/drawing/2014/main" val="10007"/>
                  </a:ext>
                </a:extLst>
              </a:tr>
              <a:tr h="921179">
                <a:tc gridSpan="6">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1600" b="1" u="sng" dirty="0">
                          <a:latin typeface="メイリオ" panose="020B0604030504040204" pitchFamily="50" charset="-128"/>
                          <a:ea typeface="メイリオ" panose="020B0604030504040204" pitchFamily="50" charset="-128"/>
                        </a:rPr>
                        <a:t>14</a:t>
                      </a:r>
                      <a:r>
                        <a:rPr kumimoji="1" lang="ja-JP" altLang="en-US" sz="1600" b="1" u="sng" dirty="0">
                          <a:latin typeface="メイリオ" panose="020B0604030504040204" pitchFamily="50" charset="-128"/>
                          <a:ea typeface="メイリオ" panose="020B0604030504040204" pitchFamily="50" charset="-128"/>
                        </a:rPr>
                        <a:t>：</a:t>
                      </a:r>
                      <a:r>
                        <a:rPr kumimoji="1" lang="en-US" altLang="ja-JP" sz="1600" b="1" u="sng" dirty="0">
                          <a:latin typeface="メイリオ" panose="020B0604030504040204" pitchFamily="50" charset="-128"/>
                          <a:ea typeface="メイリオ" panose="020B0604030504040204" pitchFamily="50" charset="-128"/>
                        </a:rPr>
                        <a:t>15</a:t>
                      </a:r>
                      <a:r>
                        <a:rPr kumimoji="1" lang="ja-JP" altLang="en-US" sz="1600" b="1" u="sng" dirty="0">
                          <a:latin typeface="メイリオ" panose="020B0604030504040204" pitchFamily="50" charset="-128"/>
                          <a:ea typeface="メイリオ" panose="020B0604030504040204" pitchFamily="50" charset="-128"/>
                        </a:rPr>
                        <a:t>～</a:t>
                      </a:r>
                      <a:r>
                        <a:rPr kumimoji="1" lang="en-US" altLang="ja-JP" sz="1600" b="1" u="sng" dirty="0">
                          <a:latin typeface="メイリオ" panose="020B0604030504040204" pitchFamily="50" charset="-128"/>
                          <a:ea typeface="メイリオ" panose="020B0604030504040204" pitchFamily="50" charset="-128"/>
                        </a:rPr>
                        <a:t>17</a:t>
                      </a:r>
                      <a:r>
                        <a:rPr kumimoji="1" lang="ja-JP" altLang="en-US" sz="1600" b="1" u="sng" dirty="0">
                          <a:latin typeface="メイリオ" panose="020B0604030504040204" pitchFamily="50" charset="-128"/>
                          <a:ea typeface="メイリオ" panose="020B0604030504040204" pitchFamily="50" charset="-128"/>
                        </a:rPr>
                        <a:t>：</a:t>
                      </a:r>
                      <a:r>
                        <a:rPr kumimoji="1" lang="en-US" altLang="ja-JP" sz="1600" b="1" u="sng" dirty="0">
                          <a:latin typeface="メイリオ" panose="020B0604030504040204" pitchFamily="50" charset="-128"/>
                          <a:ea typeface="メイリオ" panose="020B0604030504040204" pitchFamily="50" charset="-128"/>
                        </a:rPr>
                        <a:t>00</a:t>
                      </a:r>
                      <a:r>
                        <a:rPr kumimoji="1" lang="ja-JP" altLang="en-US" sz="1400" u="none" dirty="0">
                          <a:latin typeface="メイリオ" panose="020B0604030504040204" pitchFamily="50" charset="-128"/>
                          <a:ea typeface="メイリオ" panose="020B0604030504040204" pitchFamily="50" charset="-128"/>
                        </a:rPr>
                        <a:t>　　</a:t>
                      </a:r>
                      <a:r>
                        <a:rPr kumimoji="1" lang="ja-JP" altLang="en-US" sz="1400" u="sng" dirty="0">
                          <a:latin typeface="メイリオ" panose="020B0604030504040204" pitchFamily="50" charset="-128"/>
                          <a:ea typeface="メイリオ" panose="020B0604030504040204" pitchFamily="50" charset="-128"/>
                        </a:rPr>
                        <a:t>プレゼン各社との商談会 （事前予約者優先）</a:t>
                      </a:r>
                      <a:endParaRPr kumimoji="1" lang="en-US" altLang="ja-JP" sz="1400" u="sng" dirty="0">
                        <a:latin typeface="メイリオ" panose="020B0604030504040204" pitchFamily="50" charset="-128"/>
                        <a:ea typeface="メイリオ" panose="020B0604030504040204" pitchFamily="50" charset="-128"/>
                      </a:endParaRPr>
                    </a:p>
                    <a:p>
                      <a:pPr algn="ctr">
                        <a:lnSpc>
                          <a:spcPts val="1100"/>
                        </a:lnSpc>
                      </a:pPr>
                      <a:endParaRPr kumimoji="1" lang="en-US" altLang="ja-JP" sz="1400" u="sng" dirty="0">
                        <a:latin typeface="メイリオ" panose="020B0604030504040204" pitchFamily="50" charset="-128"/>
                        <a:ea typeface="メイリオ" panose="020B0604030504040204" pitchFamily="50" charset="-128"/>
                      </a:endParaRPr>
                    </a:p>
                    <a:p>
                      <a:pPr algn="ctr">
                        <a:lnSpc>
                          <a:spcPts val="1100"/>
                        </a:lnSpc>
                      </a:pPr>
                      <a:r>
                        <a:rPr kumimoji="1" lang="en-US" altLang="ja-JP" sz="1200" u="none" dirty="0">
                          <a:latin typeface="メイリオ" panose="020B0604030504040204" pitchFamily="50" charset="-128"/>
                          <a:ea typeface="メイリオ" panose="020B0604030504040204" pitchFamily="50" charset="-128"/>
                        </a:rPr>
                        <a:t>K-RIP</a:t>
                      </a:r>
                      <a:r>
                        <a:rPr kumimoji="1" lang="ja-JP" altLang="en-US" sz="1200" u="none" dirty="0">
                          <a:latin typeface="メイリオ" panose="020B0604030504040204" pitchFamily="50" charset="-128"/>
                          <a:ea typeface="メイリオ" panose="020B0604030504040204" pitchFamily="50" charset="-128"/>
                        </a:rPr>
                        <a:t> </a:t>
                      </a:r>
                      <a:r>
                        <a:rPr kumimoji="1" lang="en-US" altLang="ja-JP" sz="1200" u="none" dirty="0">
                          <a:latin typeface="メイリオ" panose="020B0604030504040204" pitchFamily="50" charset="-128"/>
                          <a:ea typeface="メイリオ" panose="020B0604030504040204" pitchFamily="50" charset="-128"/>
                        </a:rPr>
                        <a:t>WEB</a:t>
                      </a:r>
                      <a:r>
                        <a:rPr kumimoji="1" lang="ja-JP" altLang="en-US" sz="1200" u="none" dirty="0">
                          <a:latin typeface="メイリオ" panose="020B0604030504040204" pitchFamily="50" charset="-128"/>
                          <a:ea typeface="メイリオ" panose="020B0604030504040204" pitchFamily="50" charset="-128"/>
                        </a:rPr>
                        <a:t>サイトにて各企業詳細（エントリーシート）を公開中！</a:t>
                      </a:r>
                      <a:endParaRPr kumimoji="1" lang="en-US" altLang="ja-JP" sz="1200" u="none" dirty="0">
                        <a:latin typeface="メイリオ" panose="020B0604030504040204" pitchFamily="50" charset="-128"/>
                        <a:ea typeface="メイリオ" panose="020B0604030504040204" pitchFamily="50" charset="-128"/>
                      </a:endParaRPr>
                    </a:p>
                    <a:p>
                      <a:pPr algn="ctr">
                        <a:lnSpc>
                          <a:spcPts val="1100"/>
                        </a:lnSpc>
                      </a:pPr>
                      <a:endParaRPr kumimoji="1" lang="en-US" altLang="ja-JP" sz="1200" u="none" dirty="0">
                        <a:latin typeface="メイリオ" panose="020B0604030504040204" pitchFamily="50" charset="-128"/>
                        <a:ea typeface="メイリオ" panose="020B0604030504040204" pitchFamily="50" charset="-128"/>
                      </a:endParaRPr>
                    </a:p>
                    <a:p>
                      <a:pPr algn="ctr">
                        <a:lnSpc>
                          <a:spcPts val="1100"/>
                        </a:lnSpc>
                      </a:pPr>
                      <a:r>
                        <a:rPr kumimoji="1" lang="ja-JP" altLang="en-US" sz="1200" u="none" dirty="0">
                          <a:latin typeface="メイリオ" panose="020B0604030504040204" pitchFamily="50" charset="-128"/>
                          <a:ea typeface="メイリオ" panose="020B0604030504040204" pitchFamily="50" charset="-128"/>
                        </a:rPr>
                        <a:t>ｴﾝﾄﾘｰｼｰﾄを必ずご確認の上、お申込みください →（</a:t>
                      </a:r>
                      <a:r>
                        <a:rPr lang="en-US" altLang="ja-JP" sz="1200" b="1" dirty="0">
                          <a:solidFill>
                            <a:srgbClr val="0070C0"/>
                          </a:solidFill>
                          <a:effectLst/>
                          <a:latin typeface="メイリオ" panose="020B0604030504040204" pitchFamily="50" charset="-128"/>
                          <a:ea typeface="メイリオ" panose="020B0604030504040204" pitchFamily="50" charset="-128"/>
                        </a:rPr>
                        <a:t>k-rip.gr.jp/</a:t>
                      </a:r>
                      <a:r>
                        <a:rPr lang="ja-JP" altLang="en-US" sz="1200" b="1" dirty="0">
                          <a:solidFill>
                            <a:srgbClr val="0070C0"/>
                          </a:solidFill>
                          <a:effectLst/>
                          <a:latin typeface="メイリオ" panose="020B0604030504040204" pitchFamily="50" charset="-128"/>
                          <a:ea typeface="メイリオ" panose="020B0604030504040204" pitchFamily="50" charset="-128"/>
                        </a:rPr>
                        <a:t>アライアンス九州</a:t>
                      </a:r>
                      <a:r>
                        <a:rPr lang="en-US" altLang="ja-JP" sz="1200" b="1" dirty="0">
                          <a:solidFill>
                            <a:srgbClr val="0070C0"/>
                          </a:solidFill>
                          <a:effectLst/>
                          <a:latin typeface="メイリオ" panose="020B0604030504040204" pitchFamily="50" charset="-128"/>
                          <a:ea typeface="メイリオ" panose="020B0604030504040204" pitchFamily="50" charset="-128"/>
                        </a:rPr>
                        <a:t>2018/</a:t>
                      </a:r>
                      <a:r>
                        <a:rPr kumimoji="1" lang="ja-JP" altLang="en-US" sz="1200" u="none" dirty="0">
                          <a:latin typeface="メイリオ" panose="020B0604030504040204" pitchFamily="50" charset="-128"/>
                          <a:ea typeface="メイリオ" panose="020B0604030504040204" pitchFamily="50" charset="-128"/>
                        </a:rPr>
                        <a:t>）</a:t>
                      </a:r>
                    </a:p>
                  </a:txBody>
                  <a:tcPr marL="91415" marR="91415" marT="45729" marB="45729" anchor="ctr"/>
                </a:tc>
                <a:tc hMerge="1">
                  <a:txBody>
                    <a:bodyPr/>
                    <a:lstStyle/>
                    <a:p>
                      <a:pPr>
                        <a:lnSpc>
                          <a:spcPts val="1100"/>
                        </a:lnSpc>
                      </a:pPr>
                      <a:endParaRPr kumimoji="1" lang="ja-JP" altLang="en-US" sz="1000" dirty="0">
                        <a:latin typeface="HGP創英ﾌﾟﾚｾﾞﾝｽEB" panose="02020800000000000000" pitchFamily="18" charset="-128"/>
                        <a:ea typeface="HGP創英ﾌﾟﾚｾﾞﾝｽEB" panose="02020800000000000000" pitchFamily="18" charset="-128"/>
                      </a:endParaRPr>
                    </a:p>
                  </a:txBody>
                  <a:tcPr marL="91415" marR="91415" marT="45729" marB="45729" anchor="ctr"/>
                </a:tc>
                <a:tc hMerge="1">
                  <a:txBody>
                    <a:bodyPr/>
                    <a:lstStyle/>
                    <a:p>
                      <a:pPr marL="0" marR="0" indent="0" algn="l" defTabSz="914400" rtl="0" eaLnBrk="1" fontAlgn="auto" latinLnBrk="0" hangingPunct="1">
                        <a:lnSpc>
                          <a:spcPts val="1100"/>
                        </a:lnSpc>
                        <a:spcBef>
                          <a:spcPts val="0"/>
                        </a:spcBef>
                        <a:spcAft>
                          <a:spcPts val="0"/>
                        </a:spcAft>
                        <a:buClrTx/>
                        <a:buSzTx/>
                        <a:buFontTx/>
                        <a:buNone/>
                        <a:tabLst/>
                        <a:defRPr/>
                      </a:pP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marL="91415" marR="91415" marT="45729" marB="45729" anchor="ctr"/>
                </a:tc>
                <a:tc hMerge="1">
                  <a:txBody>
                    <a:bodyPr/>
                    <a:lstStyle/>
                    <a:p>
                      <a:pPr algn="ctr">
                        <a:lnSpc>
                          <a:spcPts val="1100"/>
                        </a:lnSpc>
                      </a:pPr>
                      <a:endParaRPr kumimoji="1" lang="en-US" altLang="ja-JP" sz="1100" dirty="0">
                        <a:latin typeface="HGP創英ﾌﾟﾚｾﾞﾝｽEB" panose="02020800000000000000" pitchFamily="18" charset="-128"/>
                        <a:ea typeface="HGP創英ﾌﾟﾚｾﾞﾝｽEB" panose="02020800000000000000" pitchFamily="18" charset="-128"/>
                      </a:endParaRPr>
                    </a:p>
                  </a:txBody>
                  <a:tcPr marL="91415" marR="91415" marT="45729" marB="45729" anchor="ctr"/>
                </a:tc>
                <a:tc hMerge="1">
                  <a:txBody>
                    <a:bodyPr/>
                    <a:lstStyle/>
                    <a:p>
                      <a:pPr>
                        <a:lnSpc>
                          <a:spcPts val="1100"/>
                        </a:lnSpc>
                      </a:pPr>
                      <a:endParaRPr kumimoji="1" lang="en-US" altLang="ja-JP" sz="1000" u="none" dirty="0">
                        <a:latin typeface="HGP創英ﾌﾟﾚｾﾞﾝｽEB" panose="02020800000000000000" pitchFamily="18" charset="-128"/>
                        <a:ea typeface="HGP創英ﾌﾟﾚｾﾞﾝｽEB" panose="02020800000000000000" pitchFamily="18" charset="-128"/>
                      </a:endParaRPr>
                    </a:p>
                  </a:txBody>
                  <a:tcPr marL="91415" marR="91415" marT="45729" marB="45729" anchor="ctr"/>
                </a:tc>
                <a:tc hMerge="1">
                  <a:txBody>
                    <a:bodyPr/>
                    <a:lstStyle/>
                    <a:p>
                      <a:pPr>
                        <a:lnSpc>
                          <a:spcPts val="1100"/>
                        </a:lnSpc>
                      </a:pPr>
                      <a:endParaRPr kumimoji="1" lang="en-US" altLang="ja-JP" sz="1100" dirty="0">
                        <a:latin typeface="HGP創英ﾌﾟﾚｾﾞﾝｽEB" panose="02020800000000000000" pitchFamily="18" charset="-128"/>
                        <a:ea typeface="HGP創英ﾌﾟﾚｾﾞﾝｽEB" panose="02020800000000000000" pitchFamily="18" charset="-128"/>
                      </a:endParaRPr>
                    </a:p>
                  </a:txBody>
                  <a:tcPr marL="91415" marR="91415" marT="45729" marB="45729" anchor="ctr"/>
                </a:tc>
                <a:extLst>
                  <a:ext uri="{0D108BD9-81ED-4DB2-BD59-A6C34878D82A}">
                    <a16:rowId xmlns:a16="http://schemas.microsoft.com/office/drawing/2014/main" val="764792019"/>
                  </a:ext>
                </a:extLst>
              </a:tr>
            </a:tbl>
          </a:graphicData>
        </a:graphic>
      </p:graphicFrame>
      <p:sp>
        <p:nvSpPr>
          <p:cNvPr id="51" name="テキスト ボックス 1"/>
          <p:cNvSpPr txBox="1">
            <a:spLocks noChangeArrowheads="1"/>
          </p:cNvSpPr>
          <p:nvPr/>
        </p:nvSpPr>
        <p:spPr bwMode="auto">
          <a:xfrm>
            <a:off x="1362732" y="2481832"/>
            <a:ext cx="3981717" cy="307777"/>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a:ln>
            <a:noFill/>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dirty="0">
                <a:solidFill>
                  <a:schemeClr val="bg1"/>
                </a:solidFill>
                <a:latin typeface="メイリオ" panose="020B0604030504040204" pitchFamily="50" charset="-128"/>
                <a:ea typeface="メイリオ" panose="020B0604030504040204" pitchFamily="50" charset="-128"/>
              </a:rPr>
              <a:t>「プレゼン企業・タイトル」のご案内（予定）</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53" name="テキスト ボックス 1"/>
          <p:cNvSpPr txBox="1">
            <a:spLocks noChangeArrowheads="1"/>
          </p:cNvSpPr>
          <p:nvPr/>
        </p:nvSpPr>
        <p:spPr bwMode="auto">
          <a:xfrm>
            <a:off x="-315416" y="2784583"/>
            <a:ext cx="39765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200" u="sng" dirty="0">
                <a:latin typeface="メイリオ" panose="020B0604030504040204" pitchFamily="50" charset="-128"/>
                <a:ea typeface="メイリオ" panose="020B0604030504040204" pitchFamily="50" charset="-128"/>
              </a:rPr>
              <a:t>13:00〜13:10</a:t>
            </a:r>
            <a:r>
              <a:rPr lang="ja-JP" altLang="en-US" sz="1200" u="sng" dirty="0">
                <a:latin typeface="メイリオ" panose="020B0604030504040204" pitchFamily="50" charset="-128"/>
                <a:ea typeface="メイリオ" panose="020B0604030504040204" pitchFamily="50" charset="-128"/>
              </a:rPr>
              <a:t>　　　開会挨拶、本事業の紹介</a:t>
            </a:r>
            <a:endParaRPr lang="en-US" altLang="ja-JP" sz="1200" u="sng" dirty="0">
              <a:latin typeface="メイリオ" panose="020B0604030504040204" pitchFamily="50" charset="-128"/>
              <a:ea typeface="メイリオ" panose="020B0604030504040204" pitchFamily="50" charset="-128"/>
            </a:endParaRPr>
          </a:p>
        </p:txBody>
      </p:sp>
      <p:sp>
        <p:nvSpPr>
          <p:cNvPr id="54" name="テキスト ボックス 1"/>
          <p:cNvSpPr txBox="1">
            <a:spLocks noChangeArrowheads="1"/>
          </p:cNvSpPr>
          <p:nvPr/>
        </p:nvSpPr>
        <p:spPr bwMode="auto">
          <a:xfrm>
            <a:off x="-199692" y="1428388"/>
            <a:ext cx="165230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b="1" u="sng" dirty="0">
                <a:latin typeface="メイリオ" panose="020B0604030504040204" pitchFamily="50" charset="-128"/>
                <a:ea typeface="メイリオ" panose="020B0604030504040204" pitchFamily="50" charset="-128"/>
              </a:rPr>
              <a:t>セミナーの概要</a:t>
            </a:r>
            <a:endParaRPr lang="en-US" altLang="ja-JP" sz="1400" b="1" u="sng" dirty="0">
              <a:latin typeface="メイリオ" panose="020B0604030504040204" pitchFamily="50" charset="-128"/>
              <a:ea typeface="メイリオ" panose="020B0604030504040204" pitchFamily="50" charset="-128"/>
            </a:endParaRPr>
          </a:p>
        </p:txBody>
      </p:sp>
      <p:pic>
        <p:nvPicPr>
          <p:cNvPr id="1037" name="Picture 13" descr="C:\Users\fukuoka28\Desktop\無題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8323" y="2517464"/>
            <a:ext cx="375510" cy="366885"/>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p:cNvSpPr txBox="1"/>
          <p:nvPr/>
        </p:nvSpPr>
        <p:spPr>
          <a:xfrm>
            <a:off x="5285290" y="2843812"/>
            <a:ext cx="1407716" cy="215444"/>
          </a:xfrm>
          <a:prstGeom prst="rect">
            <a:avLst/>
          </a:prstGeom>
          <a:noFill/>
        </p:spPr>
        <p:txBody>
          <a:bodyPr wrap="square" rtlCol="0">
            <a:spAutoFit/>
          </a:bodyPr>
          <a:lstStyle/>
          <a:p>
            <a:r>
              <a:rPr kumimoji="1" lang="en-US" altLang="ja-JP" sz="800" dirty="0">
                <a:latin typeface="HGP創英角ﾎﾟｯﾌﾟ体" panose="040B0A00000000000000" pitchFamily="50" charset="-128"/>
                <a:ea typeface="HGP創英角ﾎﾟｯﾌﾟ体" panose="040B0A00000000000000" pitchFamily="50" charset="-128"/>
              </a:rPr>
              <a:t>K-RIP</a:t>
            </a:r>
            <a:r>
              <a:rPr kumimoji="1" lang="ja-JP" altLang="en-US" sz="800" dirty="0">
                <a:latin typeface="HGP創英角ﾎﾟｯﾌﾟ体" panose="040B0A00000000000000" pitchFamily="50" charset="-128"/>
                <a:ea typeface="HGP創英角ﾎﾟｯﾌﾟ体" panose="040B0A00000000000000" pitchFamily="50" charset="-128"/>
              </a:rPr>
              <a:t>マスコット　リッピ</a:t>
            </a:r>
            <a:r>
              <a:rPr kumimoji="1" lang="en-US" altLang="ja-JP" sz="800" dirty="0">
                <a:latin typeface="HGP創英角ﾎﾟｯﾌﾟ体" panose="040B0A00000000000000" pitchFamily="50" charset="-128"/>
                <a:ea typeface="HGP創英角ﾎﾟｯﾌﾟ体" panose="040B0A00000000000000" pitchFamily="50" charset="-128"/>
              </a:rPr>
              <a:t>―</a:t>
            </a:r>
            <a:endParaRPr kumimoji="1" lang="ja-JP" altLang="en-US" sz="800" dirty="0">
              <a:latin typeface="HGP創英角ﾎﾟｯﾌﾟ体" panose="040B0A00000000000000" pitchFamily="50" charset="-128"/>
              <a:ea typeface="HGP創英角ﾎﾟｯﾌﾟ体" panose="040B0A00000000000000" pitchFamily="50" charset="-128"/>
            </a:endParaRPr>
          </a:p>
        </p:txBody>
      </p:sp>
      <p:sp>
        <p:nvSpPr>
          <p:cNvPr id="9" name="円形吹き出し 8"/>
          <p:cNvSpPr/>
          <p:nvPr/>
        </p:nvSpPr>
        <p:spPr>
          <a:xfrm>
            <a:off x="5734307" y="2283879"/>
            <a:ext cx="1082501" cy="405745"/>
          </a:xfrm>
          <a:prstGeom prst="wedgeEllipseCallout">
            <a:avLst>
              <a:gd name="adj1" fmla="val -54154"/>
              <a:gd name="adj2" fmla="val 1082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商談は原則</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000" b="1" u="sng" dirty="0">
                <a:solidFill>
                  <a:schemeClr val="tx1"/>
                </a:solidFill>
                <a:latin typeface="メイリオ" panose="020B0604030504040204" pitchFamily="50" charset="-128"/>
                <a:ea typeface="メイリオ" panose="020B0604030504040204" pitchFamily="50" charset="-128"/>
              </a:rPr>
              <a:t>予約制</a:t>
            </a:r>
            <a:r>
              <a:rPr kumimoji="1" lang="ja-JP" altLang="en-US" sz="1000" dirty="0">
                <a:solidFill>
                  <a:schemeClr val="tx1"/>
                </a:solidFill>
                <a:latin typeface="メイリオ" panose="020B0604030504040204" pitchFamily="50" charset="-128"/>
                <a:ea typeface="メイリオ" panose="020B0604030504040204" pitchFamily="50" charset="-128"/>
              </a:rPr>
              <a:t>だよ！</a:t>
            </a:r>
          </a:p>
        </p:txBody>
      </p:sp>
      <p:sp>
        <p:nvSpPr>
          <p:cNvPr id="8" name="テキスト ボックス 7"/>
          <p:cNvSpPr txBox="1"/>
          <p:nvPr/>
        </p:nvSpPr>
        <p:spPr>
          <a:xfrm>
            <a:off x="9947" y="-3310"/>
            <a:ext cx="1569660" cy="369332"/>
          </a:xfrm>
          <a:prstGeom prst="rect">
            <a:avLst/>
          </a:prstGeom>
          <a:noFill/>
        </p:spPr>
        <p:txBody>
          <a:bodyPr wrap="none" rtlCol="0">
            <a:spAutoFit/>
          </a:bodyPr>
          <a:lstStyle/>
          <a:p>
            <a:r>
              <a:rPr lang="ja-JP" altLang="en-US" dirty="0">
                <a:solidFill>
                  <a:schemeClr val="bg1"/>
                </a:solidFill>
                <a:latin typeface="HGS創英ﾌﾟﾚｾﾞﾝｽEB" panose="02020800000000000000" pitchFamily="18" charset="-128"/>
                <a:ea typeface="HGS創英ﾌﾟﾚｾﾞﾝｽEB" panose="02020800000000000000" pitchFamily="18" charset="-128"/>
              </a:rPr>
              <a:t>平成３０年度</a:t>
            </a:r>
            <a:endParaRPr kumimoji="1" lang="ja-JP" altLang="en-US" dirty="0"/>
          </a:p>
        </p:txBody>
      </p:sp>
      <p:sp>
        <p:nvSpPr>
          <p:cNvPr id="24" name="正方形/長方形 23"/>
          <p:cNvSpPr/>
          <p:nvPr/>
        </p:nvSpPr>
        <p:spPr>
          <a:xfrm>
            <a:off x="1439" y="8181875"/>
            <a:ext cx="6866424" cy="972467"/>
          </a:xfrm>
          <a:prstGeom prst="rect">
            <a:avLst/>
          </a:prstGeom>
          <a:solidFill>
            <a:srgbClr val="05A3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p:cNvSpPr txBox="1"/>
          <p:nvPr/>
        </p:nvSpPr>
        <p:spPr>
          <a:xfrm>
            <a:off x="0" y="8814180"/>
            <a:ext cx="6853788" cy="338554"/>
          </a:xfrm>
          <a:prstGeom prst="rect">
            <a:avLst/>
          </a:prstGeom>
          <a:noFill/>
        </p:spPr>
        <p:txBody>
          <a:bodyPr wrap="square" rtlCol="0">
            <a:spAutoFit/>
          </a:bodyPr>
          <a:lstStyle/>
          <a:p>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（協議会構成支援機関）一般財団法人産業環境管理協会（</a:t>
            </a:r>
            <a:r>
              <a:rPr lang="en-US" altLang="ja-JP" sz="800" dirty="0">
                <a:solidFill>
                  <a:schemeClr val="bg1"/>
                </a:solidFill>
                <a:latin typeface="HGP創英ﾌﾟﾚｾﾞﾝｽEB" panose="02020800000000000000" pitchFamily="18" charset="-128"/>
                <a:ea typeface="HGP創英ﾌﾟﾚｾﾞﾝｽEB" panose="02020800000000000000" pitchFamily="18" charset="-128"/>
              </a:rPr>
              <a:t>JEMAI/</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関東）、</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特定非営利活動法人資源リサイクルシステムセンター</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（近畿）、</a:t>
            </a:r>
            <a:endParaRPr lang="en-US" altLang="ja-JP" sz="800" dirty="0">
              <a:solidFill>
                <a:schemeClr val="bg1"/>
              </a:solidFill>
              <a:latin typeface="HGP創英ﾌﾟﾚｾﾞﾝｽEB" panose="02020800000000000000" pitchFamily="18" charset="-128"/>
              <a:ea typeface="HGP創英ﾌﾟﾚｾﾞﾝｽEB" panose="02020800000000000000" pitchFamily="18" charset="-128"/>
            </a:endParaRPr>
          </a:p>
          <a:p>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　　　　　　　　　　　　　　　</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公益財団法人国際環境技術移転センター</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a:t>
            </a:r>
            <a:r>
              <a:rPr lang="en-US" altLang="ja-JP" sz="800" dirty="0">
                <a:solidFill>
                  <a:schemeClr val="bg1"/>
                </a:solidFill>
                <a:latin typeface="HGP創英ﾌﾟﾚｾﾞﾝｽEB" panose="02020800000000000000" pitchFamily="18" charset="-128"/>
                <a:ea typeface="HGP創英ﾌﾟﾚｾﾞﾝｽEB" panose="02020800000000000000" pitchFamily="18" charset="-128"/>
              </a:rPr>
              <a:t>ICETT/</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中部）、</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九州環境</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エネルギー産業推進機構</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（Ｋ－ＲＩＰ</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／九州</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a:t>
            </a:r>
            <a:endParaRPr kumimoji="1" lang="ja-JP" altLang="en-US" sz="800" dirty="0">
              <a:solidFill>
                <a:schemeClr val="bg1"/>
              </a:solidFill>
              <a:latin typeface="HGP創英ﾌﾟﾚｾﾞﾝｽEB" panose="02020800000000000000" pitchFamily="18" charset="-128"/>
              <a:ea typeface="HGP創英ﾌﾟﾚｾﾞﾝｽEB" panose="02020800000000000000" pitchFamily="18" charset="-128"/>
            </a:endParaRPr>
          </a:p>
        </p:txBody>
      </p:sp>
      <p:sp>
        <p:nvSpPr>
          <p:cNvPr id="28" name="テキスト ボックス 27"/>
          <p:cNvSpPr txBox="1"/>
          <p:nvPr/>
        </p:nvSpPr>
        <p:spPr>
          <a:xfrm>
            <a:off x="-5268" y="8647490"/>
            <a:ext cx="6849576" cy="215444"/>
          </a:xfrm>
          <a:prstGeom prst="rect">
            <a:avLst/>
          </a:prstGeom>
          <a:noFill/>
        </p:spPr>
        <p:txBody>
          <a:bodyPr wrap="square" rtlCol="0">
            <a:spAutoFit/>
          </a:bodyPr>
          <a:lstStyle/>
          <a:p>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（協議会構成地方経済局）</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関東経済産業局</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中部経済産業局</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近畿経済産業局</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、中</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国経済産業局</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九州経済産業局</a:t>
            </a:r>
            <a:r>
              <a:rPr lang="ja-JP" altLang="en-US" sz="800" dirty="0">
                <a:solidFill>
                  <a:schemeClr val="bg1"/>
                </a:solidFill>
                <a:latin typeface="HGP創英ﾌﾟﾚｾﾞﾝｽEB" panose="02020800000000000000" pitchFamily="18" charset="-128"/>
                <a:ea typeface="HGP創英ﾌﾟﾚｾﾞﾝｽEB" panose="02020800000000000000" pitchFamily="18" charset="-128"/>
              </a:rPr>
              <a:t>、 </a:t>
            </a:r>
            <a:r>
              <a:rPr lang="ja-JP" altLang="ja-JP" sz="800" dirty="0">
                <a:solidFill>
                  <a:schemeClr val="bg1"/>
                </a:solidFill>
                <a:latin typeface="HGP創英ﾌﾟﾚｾﾞﾝｽEB" panose="02020800000000000000" pitchFamily="18" charset="-128"/>
                <a:ea typeface="HGP創英ﾌﾟﾚｾﾞﾝｽEB" panose="02020800000000000000" pitchFamily="18" charset="-128"/>
              </a:rPr>
              <a:t>内閣府沖縄総合事務局経済産業部</a:t>
            </a:r>
            <a:endParaRPr kumimoji="1" lang="ja-JP" altLang="en-US" sz="800" dirty="0">
              <a:solidFill>
                <a:schemeClr val="bg1"/>
              </a:solidFill>
              <a:latin typeface="HGP創英ﾌﾟﾚｾﾞﾝｽEB" panose="02020800000000000000" pitchFamily="18" charset="-128"/>
              <a:ea typeface="HGP創英ﾌﾟﾚｾﾞﾝｽEB" panose="02020800000000000000" pitchFamily="18" charset="-128"/>
            </a:endParaRPr>
          </a:p>
        </p:txBody>
      </p:sp>
      <p:sp>
        <p:nvSpPr>
          <p:cNvPr id="25" name="テキスト ボックス 24"/>
          <p:cNvSpPr txBox="1"/>
          <p:nvPr/>
        </p:nvSpPr>
        <p:spPr>
          <a:xfrm>
            <a:off x="-4192" y="8248550"/>
            <a:ext cx="6849576" cy="400110"/>
          </a:xfrm>
          <a:prstGeom prst="rect">
            <a:avLst/>
          </a:prstGeom>
          <a:noFill/>
        </p:spPr>
        <p:txBody>
          <a:bodyPr wrap="square" rtlCol="0">
            <a:spAutoFit/>
          </a:bodyPr>
          <a:lstStyle/>
          <a:p>
            <a:r>
              <a:rPr lang="ja-JP" altLang="en-US" sz="2000" dirty="0">
                <a:solidFill>
                  <a:schemeClr val="bg1"/>
                </a:solidFill>
                <a:latin typeface="HGP創英ﾌﾟﾚｾﾞﾝｽEB" panose="02020800000000000000" pitchFamily="18" charset="-128"/>
                <a:ea typeface="HGP創英ﾌﾟﾚｾﾞﾝｽEB" panose="02020800000000000000" pitchFamily="18" charset="-128"/>
              </a:rPr>
              <a:t>主催：環境ビジネスアライアンスマッチングセミナー運営協議会</a:t>
            </a:r>
            <a:endParaRPr kumimoji="1" lang="ja-JP" altLang="en-US" sz="2000" dirty="0">
              <a:solidFill>
                <a:schemeClr val="bg1"/>
              </a:solidFill>
              <a:latin typeface="HGP創英ﾌﾟﾚｾﾞﾝｽEB" panose="02020800000000000000" pitchFamily="18" charset="-128"/>
              <a:ea typeface="HGP創英ﾌﾟﾚｾﾞﾝｽEB" panose="02020800000000000000" pitchFamily="18" charset="-128"/>
            </a:endParaRPr>
          </a:p>
        </p:txBody>
      </p:sp>
      <p:sp>
        <p:nvSpPr>
          <p:cNvPr id="27" name="テキスト ボックス 1"/>
          <p:cNvSpPr txBox="1">
            <a:spLocks noChangeArrowheads="1"/>
          </p:cNvSpPr>
          <p:nvPr/>
        </p:nvSpPr>
        <p:spPr bwMode="auto">
          <a:xfrm>
            <a:off x="2497882" y="1476236"/>
            <a:ext cx="35954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800" dirty="0">
                <a:latin typeface="HGP創英ﾌﾟﾚｾﾞﾝｽEB" panose="02020800000000000000" pitchFamily="18" charset="-128"/>
                <a:ea typeface="HGP創英ﾌﾟﾚｾﾞﾝｽEB" panose="02020800000000000000" pitchFamily="18" charset="-128"/>
              </a:rPr>
              <a:t>※</a:t>
            </a:r>
            <a:r>
              <a:rPr lang="ja-JP" altLang="en-US" sz="800" dirty="0">
                <a:latin typeface="HGP創英ﾌﾟﾚｾﾞﾝｽEB" panose="02020800000000000000" pitchFamily="18" charset="-128"/>
                <a:ea typeface="HGP創英ﾌﾟﾚｾﾞﾝｽEB" panose="02020800000000000000" pitchFamily="18" charset="-128"/>
              </a:rPr>
              <a:t>本事業は九州経済産業局の委託事業として実施されています</a:t>
            </a:r>
            <a:endParaRPr lang="en-US" altLang="ja-JP" sz="800" dirty="0">
              <a:latin typeface="HGP創英ﾌﾟﾚｾﾞﾝｽEB" panose="02020800000000000000" pitchFamily="18" charset="-128"/>
              <a:ea typeface="HGP創英ﾌﾟﾚｾﾞﾝｽEB" panose="02020800000000000000" pitchFamily="18" charset="-128"/>
            </a:endParaRPr>
          </a:p>
        </p:txBody>
      </p:sp>
    </p:spTree>
    <p:extLst>
      <p:ext uri="{BB962C8B-B14F-4D97-AF65-F5344CB8AC3E}">
        <p14:creationId xmlns:p14="http://schemas.microsoft.com/office/powerpoint/2010/main" val="350203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05511430"/>
              </p:ext>
            </p:extLst>
          </p:nvPr>
        </p:nvGraphicFramePr>
        <p:xfrm>
          <a:off x="116632" y="3006741"/>
          <a:ext cx="6624736" cy="1925300"/>
        </p:xfrm>
        <a:graphic>
          <a:graphicData uri="http://schemas.openxmlformats.org/drawingml/2006/table">
            <a:tbl>
              <a:tblPr/>
              <a:tblGrid>
                <a:gridCol w="2096435">
                  <a:extLst>
                    <a:ext uri="{9D8B030D-6E8A-4147-A177-3AD203B41FA5}">
                      <a16:colId xmlns:a16="http://schemas.microsoft.com/office/drawing/2014/main" val="20000"/>
                    </a:ext>
                  </a:extLst>
                </a:gridCol>
                <a:gridCol w="2224045">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tblGrid>
              <a:tr h="267078">
                <a:tc>
                  <a:txBody>
                    <a:bodyPr/>
                    <a:lstStyle/>
                    <a:p>
                      <a:pPr marL="0" indent="0" algn="ctr">
                        <a:lnSpc>
                          <a:spcPts val="1500"/>
                        </a:lnSpc>
                        <a:spcAft>
                          <a:spcPts val="0"/>
                        </a:spcAft>
                      </a:pPr>
                      <a:r>
                        <a:rPr lang="ja-JP" sz="1200" b="0" kern="100" dirty="0">
                          <a:latin typeface="HGS創英ﾌﾟﾚｾﾞﾝｽEB" panose="02020800000000000000" pitchFamily="18" charset="-128"/>
                          <a:ea typeface="HGS創英ﾌﾟﾚｾﾞﾝｽEB" panose="02020800000000000000" pitchFamily="18" charset="-128"/>
                          <a:cs typeface="Times New Roman"/>
                        </a:rPr>
                        <a:t>会社・団体名</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gridSpan="2">
                  <a:txBody>
                    <a:bodyPr/>
                    <a:lstStyle/>
                    <a:p>
                      <a:pPr marL="266700" algn="ctr">
                        <a:lnSpc>
                          <a:spcPts val="1200"/>
                        </a:lnSpc>
                        <a:spcAft>
                          <a:spcPts val="0"/>
                        </a:spcAft>
                      </a:pP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88032">
                <a:tc>
                  <a:txBody>
                    <a:bodyPr/>
                    <a:lstStyle/>
                    <a:p>
                      <a:pPr marL="266700" indent="-266700" algn="ctr">
                        <a:lnSpc>
                          <a:spcPts val="1200"/>
                        </a:lnSpc>
                        <a:spcAft>
                          <a:spcPts val="0"/>
                        </a:spcAft>
                      </a:pPr>
                      <a:r>
                        <a:rPr lang="ja-JP" sz="1100" b="0" kern="100" dirty="0">
                          <a:latin typeface="HGS創英ﾌﾟﾚｾﾞﾝｽEB" panose="02020800000000000000" pitchFamily="18" charset="-128"/>
                          <a:ea typeface="HGS創英ﾌﾟﾚｾﾞﾝｽEB" panose="02020800000000000000" pitchFamily="18" charset="-128"/>
                          <a:cs typeface="Times New Roman"/>
                        </a:rPr>
                        <a:t>参加者名</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ts val="1200"/>
                        </a:lnSpc>
                        <a:spcAft>
                          <a:spcPts val="0"/>
                        </a:spcAft>
                      </a:pPr>
                      <a:r>
                        <a:rPr lang="ja-JP" sz="1100" b="0" kern="100" dirty="0">
                          <a:latin typeface="HGS創英ﾌﾟﾚｾﾞﾝｽEB" panose="02020800000000000000" pitchFamily="18" charset="-128"/>
                          <a:ea typeface="HGS創英ﾌﾟﾚｾﾞﾝｽEB" panose="02020800000000000000" pitchFamily="18" charset="-128"/>
                          <a:cs typeface="Times New Roman"/>
                        </a:rPr>
                        <a:t>所属・役職</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ts val="1200"/>
                        </a:lnSpc>
                        <a:spcAft>
                          <a:spcPts val="0"/>
                        </a:spcAft>
                      </a:pPr>
                      <a:r>
                        <a:rPr lang="ja-JP" sz="1100" b="0" kern="100" dirty="0">
                          <a:latin typeface="HGS創英ﾌﾟﾚｾﾞﾝｽEB" panose="02020800000000000000" pitchFamily="18" charset="-128"/>
                          <a:ea typeface="HGS創英ﾌﾟﾚｾﾞﾝｽEB" panose="02020800000000000000" pitchFamily="18" charset="-128"/>
                          <a:cs typeface="Times New Roman"/>
                        </a:rPr>
                        <a:t>連絡先</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2048">
                <a:tc>
                  <a:txBody>
                    <a:bodyPr/>
                    <a:lstStyle/>
                    <a:p>
                      <a:pPr marL="266700" algn="just">
                        <a:lnSpc>
                          <a:spcPts val="1200"/>
                        </a:lnSpc>
                        <a:spcAft>
                          <a:spcPts val="0"/>
                        </a:spcAft>
                      </a:pP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0" algn="just">
                        <a:lnSpc>
                          <a:spcPts val="1200"/>
                        </a:lnSpc>
                        <a:spcAft>
                          <a:spcPts val="0"/>
                        </a:spcAft>
                      </a:pP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85725" algn="just">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TEL</a:t>
                      </a:r>
                      <a:r>
                        <a:rPr lang="ja-JP" sz="700" b="0" kern="100" dirty="0">
                          <a:latin typeface="HGS創英ﾌﾟﾚｾﾞﾝｽEB" panose="02020800000000000000" pitchFamily="18" charset="-128"/>
                          <a:ea typeface="HGS創英ﾌﾟﾚｾﾞﾝｽEB" panose="02020800000000000000" pitchFamily="18" charset="-128"/>
                          <a:cs typeface="Times New Roman"/>
                        </a:rPr>
                        <a:t>：</a:t>
                      </a:r>
                    </a:p>
                    <a:p>
                      <a:pPr marL="0" indent="85725" algn="just">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FAX:</a:t>
                      </a: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p>
                      <a:pPr marL="0" indent="85725" algn="just">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E-mail</a:t>
                      </a:r>
                      <a:r>
                        <a:rPr lang="ja-JP" sz="700" b="0" kern="100" dirty="0">
                          <a:latin typeface="HGS創英ﾌﾟﾚｾﾞﾝｽEB" panose="02020800000000000000" pitchFamily="18" charset="-128"/>
                          <a:ea typeface="HGS創英ﾌﾟﾚｾﾞﾝｽEB" panose="02020800000000000000" pitchFamily="18" charset="-128"/>
                          <a:cs typeface="Times New Roman"/>
                        </a:rPr>
                        <a:t>：</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02018">
                <a:tc>
                  <a:txBody>
                    <a:bodyPr/>
                    <a:lstStyle/>
                    <a:p>
                      <a:pPr marL="266700" algn="just">
                        <a:lnSpc>
                          <a:spcPts val="1200"/>
                        </a:lnSpc>
                        <a:spcAft>
                          <a:spcPts val="0"/>
                        </a:spcAft>
                      </a:pPr>
                      <a:endParaRPr lang="ja-JP" sz="700" b="0" kern="10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800"/>
                        </a:lnSpc>
                        <a:spcAft>
                          <a:spcPts val="0"/>
                        </a:spcAft>
                      </a:pPr>
                      <a:endParaRPr lang="en-US" sz="700" b="0" dirty="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0" indent="-180975" algn="l">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TEL</a:t>
                      </a:r>
                      <a:r>
                        <a:rPr lang="ja-JP" sz="700" b="0" kern="100" dirty="0">
                          <a:latin typeface="HGS創英ﾌﾟﾚｾﾞﾝｽEB" panose="02020800000000000000" pitchFamily="18" charset="-128"/>
                          <a:ea typeface="HGS創英ﾌﾟﾚｾﾞﾝｽEB" panose="02020800000000000000" pitchFamily="18" charset="-128"/>
                          <a:cs typeface="Times New Roman"/>
                        </a:rPr>
                        <a:t>：</a:t>
                      </a:r>
                    </a:p>
                    <a:p>
                      <a:pPr marL="266700" indent="-180975" algn="l">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FAX:</a:t>
                      </a: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p>
                      <a:pPr marL="266700" indent="-180975" algn="just">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E-mail</a:t>
                      </a:r>
                      <a:r>
                        <a:rPr lang="ja-JP" sz="700" b="0" kern="100" dirty="0">
                          <a:latin typeface="HGS創英ﾌﾟﾚｾﾞﾝｽEB" panose="02020800000000000000" pitchFamily="18" charset="-128"/>
                          <a:ea typeface="HGS創英ﾌﾟﾚｾﾞﾝｽEB" panose="02020800000000000000" pitchFamily="18" charset="-128"/>
                          <a:cs typeface="Times New Roman"/>
                        </a:rPr>
                        <a:t>：</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a:txBody>
                    <a:bodyPr/>
                    <a:lstStyle/>
                    <a:p>
                      <a:pPr marL="266700" algn="just">
                        <a:lnSpc>
                          <a:spcPts val="1200"/>
                        </a:lnSpc>
                        <a:spcAft>
                          <a:spcPts val="0"/>
                        </a:spcAft>
                      </a:pP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0" algn="just">
                        <a:lnSpc>
                          <a:spcPts val="1200"/>
                        </a:lnSpc>
                        <a:spcAft>
                          <a:spcPts val="0"/>
                        </a:spcAft>
                      </a:pP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0" indent="-180975" algn="l">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TEL</a:t>
                      </a:r>
                      <a:r>
                        <a:rPr lang="ja-JP" sz="700" b="0" kern="100" dirty="0">
                          <a:latin typeface="HGS創英ﾌﾟﾚｾﾞﾝｽEB" panose="02020800000000000000" pitchFamily="18" charset="-128"/>
                          <a:ea typeface="HGS創英ﾌﾟﾚｾﾞﾝｽEB" panose="02020800000000000000" pitchFamily="18" charset="-128"/>
                          <a:cs typeface="Times New Roman"/>
                        </a:rPr>
                        <a:t>：</a:t>
                      </a:r>
                    </a:p>
                    <a:p>
                      <a:pPr marL="266700" indent="-180975" algn="l">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FAX:</a:t>
                      </a: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p>
                      <a:pPr marL="266700" indent="-180975" algn="just">
                        <a:lnSpc>
                          <a:spcPts val="1200"/>
                        </a:lnSpc>
                        <a:spcAft>
                          <a:spcPts val="0"/>
                        </a:spcAft>
                      </a:pPr>
                      <a:r>
                        <a:rPr lang="en-US" sz="700" b="0" kern="100" dirty="0">
                          <a:latin typeface="HGS創英ﾌﾟﾚｾﾞﾝｽEB" panose="02020800000000000000" pitchFamily="18" charset="-128"/>
                          <a:ea typeface="HGS創英ﾌﾟﾚｾﾞﾝｽEB" panose="02020800000000000000" pitchFamily="18" charset="-128"/>
                          <a:cs typeface="Times New Roman"/>
                        </a:rPr>
                        <a:t>E-mail</a:t>
                      </a:r>
                      <a:r>
                        <a:rPr lang="ja-JP" sz="700" b="0" kern="100" dirty="0">
                          <a:latin typeface="HGS創英ﾌﾟﾚｾﾞﾝｽEB" panose="02020800000000000000" pitchFamily="18" charset="-128"/>
                          <a:ea typeface="HGS創英ﾌﾟﾚｾﾞﾝｽEB" panose="02020800000000000000" pitchFamily="18" charset="-128"/>
                          <a:cs typeface="Times New Roman"/>
                        </a:rPr>
                        <a:t>：</a:t>
                      </a:r>
                    </a:p>
                  </a:txBody>
                  <a:tcPr marL="42003" marR="420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241307199"/>
              </p:ext>
            </p:extLst>
          </p:nvPr>
        </p:nvGraphicFramePr>
        <p:xfrm>
          <a:off x="648368" y="5412088"/>
          <a:ext cx="5656598" cy="855586"/>
        </p:xfrm>
        <a:graphic>
          <a:graphicData uri="http://schemas.openxmlformats.org/drawingml/2006/table">
            <a:tbl>
              <a:tblPr/>
              <a:tblGrid>
                <a:gridCol w="1114258">
                  <a:extLst>
                    <a:ext uri="{9D8B030D-6E8A-4147-A177-3AD203B41FA5}">
                      <a16:colId xmlns:a16="http://schemas.microsoft.com/office/drawing/2014/main" val="20000"/>
                    </a:ext>
                  </a:extLst>
                </a:gridCol>
                <a:gridCol w="1135585">
                  <a:extLst>
                    <a:ext uri="{9D8B030D-6E8A-4147-A177-3AD203B41FA5}">
                      <a16:colId xmlns:a16="http://schemas.microsoft.com/office/drawing/2014/main" val="20001"/>
                    </a:ext>
                  </a:extLst>
                </a:gridCol>
                <a:gridCol w="1135585">
                  <a:extLst>
                    <a:ext uri="{9D8B030D-6E8A-4147-A177-3AD203B41FA5}">
                      <a16:colId xmlns:a16="http://schemas.microsoft.com/office/drawing/2014/main" val="20002"/>
                    </a:ext>
                  </a:extLst>
                </a:gridCol>
                <a:gridCol w="1135585">
                  <a:extLst>
                    <a:ext uri="{9D8B030D-6E8A-4147-A177-3AD203B41FA5}">
                      <a16:colId xmlns:a16="http://schemas.microsoft.com/office/drawing/2014/main" val="20003"/>
                    </a:ext>
                  </a:extLst>
                </a:gridCol>
                <a:gridCol w="1135585">
                  <a:extLst>
                    <a:ext uri="{9D8B030D-6E8A-4147-A177-3AD203B41FA5}">
                      <a16:colId xmlns:a16="http://schemas.microsoft.com/office/drawing/2014/main" val="20004"/>
                    </a:ext>
                  </a:extLst>
                </a:gridCol>
              </a:tblGrid>
              <a:tr h="855586">
                <a:tc>
                  <a:txBody>
                    <a:bodyPr/>
                    <a:lstStyle/>
                    <a:p>
                      <a:pPr marL="0" indent="0" algn="ctr">
                        <a:lnSpc>
                          <a:spcPts val="1200"/>
                        </a:lnSpc>
                        <a:spcAft>
                          <a:spcPts val="0"/>
                        </a:spcAft>
                      </a:pPr>
                      <a:r>
                        <a:rPr lang="ja-JP" sz="700" b="0" kern="0" dirty="0">
                          <a:solidFill>
                            <a:srgbClr val="000000"/>
                          </a:solidFill>
                          <a:latin typeface="HGS創英ﾌﾟﾚｾﾞﾝｽEB" panose="02020800000000000000" pitchFamily="18" charset="-128"/>
                          <a:ea typeface="HGS創英ﾌﾟﾚｾﾞﾝｽEB" panose="02020800000000000000" pitchFamily="18" charset="-128"/>
                          <a:cs typeface="ＭＳ Ｐゴシック"/>
                        </a:rPr>
                        <a:t>プレゼンテーション</a:t>
                      </a:r>
                      <a:br>
                        <a:rPr lang="en-US" sz="700" b="0" kern="0" dirty="0">
                          <a:solidFill>
                            <a:srgbClr val="000000"/>
                          </a:solidFill>
                          <a:latin typeface="HGS創英ﾌﾟﾚｾﾞﾝｽEB" panose="02020800000000000000" pitchFamily="18" charset="-128"/>
                          <a:ea typeface="HGS創英ﾌﾟﾚｾﾞﾝｽEB" panose="02020800000000000000" pitchFamily="18" charset="-128"/>
                          <a:cs typeface="ＭＳ Ｐゴシック"/>
                        </a:rPr>
                      </a:br>
                      <a:r>
                        <a:rPr lang="ja-JP" sz="700" b="0" kern="0" dirty="0">
                          <a:solidFill>
                            <a:srgbClr val="000000"/>
                          </a:solidFill>
                          <a:latin typeface="HGS創英ﾌﾟﾚｾﾞﾝｽEB" panose="02020800000000000000" pitchFamily="18" charset="-128"/>
                          <a:ea typeface="HGS創英ﾌﾟﾚｾﾞﾝｽEB" panose="02020800000000000000" pitchFamily="18" charset="-128"/>
                          <a:cs typeface="ＭＳ Ｐゴシック"/>
                        </a:rPr>
                        <a:t>番号</a:t>
                      </a:r>
                      <a:r>
                        <a:rPr lang="ja-JP" altLang="en-US" sz="700" b="0" kern="0" dirty="0">
                          <a:solidFill>
                            <a:srgbClr val="000000"/>
                          </a:solidFill>
                          <a:latin typeface="HGS創英ﾌﾟﾚｾﾞﾝｽEB" panose="02020800000000000000" pitchFamily="18" charset="-128"/>
                          <a:ea typeface="HGS創英ﾌﾟﾚｾﾞﾝｽEB" panose="02020800000000000000" pitchFamily="18" charset="-128"/>
                          <a:cs typeface="ＭＳ Ｐゴシック"/>
                        </a:rPr>
                        <a:t>・企業名</a:t>
                      </a:r>
                      <a:endParaRPr lang="ja-JP" sz="7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ts val="1200"/>
                        </a:lnSpc>
                        <a:spcAft>
                          <a:spcPts val="0"/>
                        </a:spcAft>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0" indent="0" algn="ctr">
                        <a:lnSpc>
                          <a:spcPts val="1200"/>
                        </a:lnSpc>
                        <a:spcAft>
                          <a:spcPts val="0"/>
                        </a:spcAft>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0" indent="0" algn="ctr">
                        <a:lnSpc>
                          <a:spcPts val="1200"/>
                        </a:lnSpc>
                        <a:spcAft>
                          <a:spcPts val="0"/>
                        </a:spcAft>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0" indent="0" algn="ctr">
                        <a:lnSpc>
                          <a:spcPts val="1200"/>
                        </a:lnSpc>
                        <a:spcAft>
                          <a:spcPts val="0"/>
                        </a:spcAft>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0" indent="0" algn="ctr">
                        <a:lnSpc>
                          <a:spcPts val="1200"/>
                        </a:lnSpc>
                        <a:spcAft>
                          <a:spcPts val="0"/>
                        </a:spcAft>
                      </a:pPr>
                      <a:endParaRPr lang="en-US" altLang="ja-JP" sz="90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9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9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90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ja-JP" sz="110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en-US" altLang="ja-JP" sz="1100" kern="100" dirty="0">
                        <a:latin typeface="HGS創英ﾌﾟﾚｾﾞﾝｽEB" panose="02020800000000000000" pitchFamily="18" charset="-128"/>
                        <a:ea typeface="HGS創英ﾌﾟﾚｾﾞﾝｽEB" panose="02020800000000000000" pitchFamily="18" charset="-128"/>
                        <a:cs typeface="Times New Roman"/>
                      </a:endParaRPr>
                    </a:p>
                    <a:p>
                      <a:pPr marL="36513" marR="0" indent="-73025" algn="ctr" defTabSz="914400" rtl="0" eaLnBrk="1" fontAlgn="auto" latinLnBrk="0" hangingPunct="1">
                        <a:lnSpc>
                          <a:spcPts val="1200"/>
                        </a:lnSpc>
                        <a:spcBef>
                          <a:spcPts val="0"/>
                        </a:spcBef>
                        <a:spcAft>
                          <a:spcPts val="0"/>
                        </a:spcAft>
                        <a:buClrTx/>
                        <a:buSzTx/>
                        <a:buFontTx/>
                        <a:buNone/>
                        <a:tabLst/>
                        <a:defRPr/>
                      </a:pPr>
                      <a:endParaRPr lang="ja-JP" sz="110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9939" name="Line 21"/>
          <p:cNvSpPr>
            <a:spLocks noChangeShapeType="1"/>
          </p:cNvSpPr>
          <p:nvPr/>
        </p:nvSpPr>
        <p:spPr bwMode="auto">
          <a:xfrm>
            <a:off x="0" y="2699792"/>
            <a:ext cx="6553200" cy="0"/>
          </a:xfrm>
          <a:prstGeom prst="line">
            <a:avLst/>
          </a:prstGeom>
          <a:noFill/>
          <a:ln w="1905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9937" name="AutoShape 22"/>
          <p:cNvSpPr>
            <a:spLocks noChangeArrowheads="1"/>
          </p:cNvSpPr>
          <p:nvPr/>
        </p:nvSpPr>
        <p:spPr bwMode="auto">
          <a:xfrm>
            <a:off x="1505105" y="8273504"/>
            <a:ext cx="3876675" cy="864096"/>
          </a:xfrm>
          <a:prstGeom prst="downArrow">
            <a:avLst>
              <a:gd name="adj1" fmla="val 73176"/>
              <a:gd name="adj2" fmla="val 26611"/>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R="0" lvl="0" algn="ctr"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申込書送付先</a:t>
            </a:r>
            <a:endParaRPr lang="en-US" altLang="ja-JP" sz="400" dirty="0">
              <a:latin typeface="Arial" pitchFamily="34" charset="0"/>
              <a:ea typeface="ＭＳ Ｐゴシック" pitchFamily="50" charset="-128"/>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FAX</a:t>
            </a:r>
            <a:r>
              <a:rPr kumimoji="1" lang="ja-JP" altLang="en-US"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a:t>
            </a:r>
            <a:r>
              <a:rPr kumimoji="1" lang="en-US" altLang="ja-JP"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092-472-6609</a:t>
            </a:r>
            <a:endParaRPr kumimoji="1" lang="en-US" altLang="ja-JP" sz="4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a:p>
            <a:pPr marR="0" lvl="0" algn="l"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　　</a:t>
            </a:r>
            <a:r>
              <a:rPr kumimoji="1" lang="en-US" altLang="ja-JP"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E-mail</a:t>
            </a:r>
            <a:r>
              <a:rPr kumimoji="1" lang="ja-JP" altLang="en-US"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　</a:t>
            </a:r>
            <a:r>
              <a:rPr kumimoji="1" lang="en-US" altLang="ja-JP" sz="1400" b="1" i="0" u="none" strike="noStrike" cap="none" normalizeH="0" baseline="0" dirty="0">
                <a:ln>
                  <a:noFill/>
                </a:ln>
                <a:solidFill>
                  <a:schemeClr val="tx1"/>
                </a:solidFill>
                <a:effectLst/>
                <a:latin typeface="ＭＳ ゴシック" pitchFamily="49" charset="-128"/>
                <a:ea typeface="ＭＳ ゴシック" pitchFamily="49" charset="-128"/>
                <a:cs typeface="Times New Roman" pitchFamily="18" charset="0"/>
              </a:rPr>
              <a:t>info@k-rip.gr.jp</a:t>
            </a:r>
            <a:endParaRPr kumimoji="1" lang="en-US" altLang="ja-JP" sz="4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a:p>
            <a:pPr marL="0" marR="0" lvl="0" indent="52070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9940" name="Rectangle 4"/>
          <p:cNvSpPr>
            <a:spLocks noChangeArrowheads="1"/>
          </p:cNvSpPr>
          <p:nvPr/>
        </p:nvSpPr>
        <p:spPr bwMode="auto">
          <a:xfrm>
            <a:off x="-58543" y="291224"/>
            <a:ext cx="4429418" cy="61555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tabLst>
                <a:tab pos="527050" algn="l"/>
              </a:tabLst>
            </a:pPr>
            <a:r>
              <a:rPr kumimoji="1" lang="ja-JP"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下記</a:t>
            </a:r>
            <a:r>
              <a:rPr kumimoji="1" lang="ja-JP" altLang="en-US"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宛先</a:t>
            </a:r>
            <a:r>
              <a:rPr kumimoji="1" lang="ja-JP"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まで</a:t>
            </a:r>
            <a:r>
              <a:rPr kumimoji="1" lang="en-US" altLang="ja-JP"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FAX</a:t>
            </a:r>
            <a:r>
              <a:rPr kumimoji="1" lang="ja-JP" altLang="en-US"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または</a:t>
            </a:r>
            <a:r>
              <a:rPr kumimoji="1" lang="en-US" altLang="ja-JP"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E-mail</a:t>
            </a:r>
            <a:r>
              <a:rPr kumimoji="1" lang="ja-JP" altLang="en-US" sz="1200" i="0" u="none" strike="noStrike" cap="none" normalizeH="0" baseline="0" dirty="0" err="1">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にて</a:t>
            </a:r>
            <a:r>
              <a:rPr kumimoji="1" lang="ja-JP" altLang="en-US" sz="12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お申し込み下さい。</a:t>
            </a:r>
            <a:endParaRPr lang="en-US" altLang="ja-JP" sz="1200" dirty="0">
              <a:latin typeface="メイリオ" panose="020B0604030504040204" pitchFamily="50" charset="-128"/>
              <a:ea typeface="メイリオ" panose="020B0604030504040204" pitchFamily="50" charset="-128"/>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527050" algn="l"/>
              </a:tabLst>
            </a:pPr>
            <a:r>
              <a:rPr kumimoji="1" lang="en-US" altLang="ja-JP" sz="11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 </a:t>
            </a:r>
            <a:r>
              <a:rPr kumimoji="1" lang="ja-JP" altLang="en-US" sz="11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定員になりましたら締め切らせて頂きますのでご了承下さい。</a:t>
            </a:r>
            <a:endParaRPr lang="en-US" altLang="ja-JP" sz="400" dirty="0">
              <a:latin typeface="メイリオ" panose="020B0604030504040204" pitchFamily="50" charset="-128"/>
              <a:ea typeface="メイリオ" panose="020B0604030504040204" pitchFamily="50" charset="-128"/>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527050" algn="l"/>
              </a:tabLst>
            </a:pPr>
            <a:r>
              <a:rPr kumimoji="1" lang="en-US" altLang="ja-JP" sz="11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※E-mail</a:t>
            </a:r>
            <a:r>
              <a:rPr kumimoji="1" lang="ja-JP" altLang="en-US" sz="11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による申込みの場合にも下記申込書事項を記載下さい。</a:t>
            </a:r>
            <a:endParaRPr kumimoji="1" lang="ja-JP" altLang="en-US" sz="180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39941" name="Rectangle 5"/>
          <p:cNvSpPr>
            <a:spLocks noChangeArrowheads="1"/>
          </p:cNvSpPr>
          <p:nvPr/>
        </p:nvSpPr>
        <p:spPr bwMode="auto">
          <a:xfrm>
            <a:off x="-32286" y="-590"/>
            <a:ext cx="6890286" cy="307777"/>
          </a:xfrm>
          <a:prstGeom prst="rect">
            <a:avLst/>
          </a:prstGeom>
          <a:solidFill>
            <a:schemeClr val="accent6">
              <a:lumMod val="5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sz="1400" i="1"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Times New Roman" pitchFamily="18" charset="0"/>
              </a:rPr>
              <a:t>＜平成</a:t>
            </a:r>
            <a:r>
              <a:rPr lang="en-US" altLang="ja-JP" sz="1400" i="1" dirty="0">
                <a:solidFill>
                  <a:schemeClr val="bg1"/>
                </a:solidFill>
                <a:latin typeface="HGP創英ﾌﾟﾚｾﾞﾝｽEB" panose="02020800000000000000" pitchFamily="18" charset="-128"/>
                <a:ea typeface="HGP創英ﾌﾟﾚｾﾞﾝｽEB" panose="02020800000000000000" pitchFamily="18" charset="-128"/>
                <a:cs typeface="Times New Roman" pitchFamily="18" charset="0"/>
              </a:rPr>
              <a:t>30</a:t>
            </a:r>
            <a:r>
              <a:rPr kumimoji="1" lang="ja-JP" altLang="en-US" sz="1400" i="1"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Times New Roman" pitchFamily="18" charset="0"/>
              </a:rPr>
              <a:t>度「環境ビジネスアライアンスマッチングセミナー</a:t>
            </a:r>
            <a:r>
              <a:rPr kumimoji="1" lang="en-US" altLang="ja-JP" sz="1400" i="1"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Times New Roman" pitchFamily="18" charset="0"/>
              </a:rPr>
              <a:t>in</a:t>
            </a:r>
            <a:r>
              <a:rPr kumimoji="1" lang="ja-JP" altLang="en-US" sz="1400" i="1"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Times New Roman" pitchFamily="18" charset="0"/>
              </a:rPr>
              <a:t>九州（</a:t>
            </a:r>
            <a:r>
              <a:rPr lang="en-US" altLang="ja-JP" sz="1400" i="1" dirty="0">
                <a:solidFill>
                  <a:schemeClr val="bg1"/>
                </a:solidFill>
                <a:latin typeface="HGP創英ﾌﾟﾚｾﾞﾝｽEB" panose="02020800000000000000" pitchFamily="18" charset="-128"/>
                <a:ea typeface="HGP創英ﾌﾟﾚｾﾞﾝｽEB" panose="02020800000000000000" pitchFamily="18" charset="-128"/>
                <a:cs typeface="Times New Roman" pitchFamily="18" charset="0"/>
              </a:rPr>
              <a:t>10</a:t>
            </a:r>
            <a:r>
              <a:rPr kumimoji="1" lang="en-US" altLang="ja-JP" sz="1400" i="1"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Times New Roman" pitchFamily="18" charset="0"/>
              </a:rPr>
              <a:t>/11</a:t>
            </a:r>
            <a:r>
              <a:rPr kumimoji="1" lang="ja-JP" altLang="en-US" sz="1400" i="1"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Times New Roman" pitchFamily="18" charset="0"/>
              </a:rPr>
              <a:t>）申込書＞</a:t>
            </a:r>
            <a:endParaRPr kumimoji="1" lang="ja-JP" altLang="en-US" sz="1400" i="0" u="none" strike="noStrike" cap="none" normalizeH="0" baseline="0" dirty="0">
              <a:ln>
                <a:noFill/>
              </a:ln>
              <a:solidFill>
                <a:schemeClr val="bg1"/>
              </a:solidFill>
              <a:effectLst/>
              <a:latin typeface="HGP創英ﾌﾟﾚｾﾞﾝｽEB" panose="02020800000000000000" pitchFamily="18" charset="-128"/>
              <a:ea typeface="HGP創英ﾌﾟﾚｾﾞﾝｽEB" panose="02020800000000000000" pitchFamily="18" charset="-128"/>
              <a:cs typeface="ＭＳ Ｐゴシック" pitchFamily="50" charset="-128"/>
            </a:endParaRPr>
          </a:p>
        </p:txBody>
      </p:sp>
      <p:sp>
        <p:nvSpPr>
          <p:cNvPr id="39943" name="Rectangle 7"/>
          <p:cNvSpPr>
            <a:spLocks noChangeArrowheads="1"/>
          </p:cNvSpPr>
          <p:nvPr/>
        </p:nvSpPr>
        <p:spPr bwMode="auto">
          <a:xfrm>
            <a:off x="188640" y="4989782"/>
            <a:ext cx="62373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tabLst>
                <a:tab pos="90488" algn="l"/>
                <a:tab pos="630238" algn="l"/>
                <a:tab pos="2790825" algn="l"/>
              </a:tabLst>
            </a:pPr>
            <a:r>
              <a:rPr kumimoji="1" lang="ja-JP" altLang="en-US" sz="1100" i="0" u="none" strike="noStrike" cap="none" normalizeH="0" baseline="0" dirty="0">
                <a:ln>
                  <a:noFill/>
                </a:ln>
                <a:effectLst/>
                <a:latin typeface="HGS創英ﾌﾟﾚｾﾞﾝｽEB" panose="02020800000000000000" pitchFamily="18" charset="-128"/>
                <a:ea typeface="HGS創英ﾌﾟﾚｾﾞﾝｽEB" panose="02020800000000000000" pitchFamily="18" charset="-128"/>
                <a:cs typeface="Times New Roman" pitchFamily="18" charset="0"/>
              </a:rPr>
              <a:t>２</a:t>
            </a:r>
            <a:r>
              <a:rPr lang="ja-JP" altLang="en-US" sz="1100" dirty="0">
                <a:latin typeface="HGS創英ﾌﾟﾚｾﾞﾝｽEB" panose="02020800000000000000" pitchFamily="18" charset="-128"/>
                <a:ea typeface="HGS創英ﾌﾟﾚｾﾞﾝｽEB" panose="02020800000000000000" pitchFamily="18" charset="-128"/>
                <a:cs typeface="Times New Roman" pitchFamily="18" charset="0"/>
              </a:rPr>
              <a:t>．商談を希望するプレゼンテーション企業に○をつけてください。</a:t>
            </a:r>
          </a:p>
          <a:p>
            <a:pPr lvl="0" eaLnBrk="0" fontAlgn="base" hangingPunct="0">
              <a:spcBef>
                <a:spcPct val="0"/>
              </a:spcBef>
              <a:spcAft>
                <a:spcPct val="0"/>
              </a:spcAft>
              <a:tabLst>
                <a:tab pos="90488" algn="l"/>
                <a:tab pos="630238" algn="l"/>
                <a:tab pos="2790825" algn="l"/>
              </a:tabLst>
            </a:pPr>
            <a:r>
              <a:rPr lang="ja-JP" altLang="en-US" sz="1100" dirty="0">
                <a:latin typeface="HGS創英ﾌﾟﾚｾﾞﾝｽEB" panose="02020800000000000000" pitchFamily="18" charset="-128"/>
                <a:ea typeface="HGS創英ﾌﾟﾚｾﾞﾝｽEB" panose="02020800000000000000" pitchFamily="18" charset="-128"/>
                <a:cs typeface="Times New Roman" pitchFamily="18" charset="0"/>
              </a:rPr>
              <a:t>　　また、プレゼンテーション企業へのご質問等があればご記入ください。</a:t>
            </a:r>
            <a:endParaRPr kumimoji="1" lang="ja-JP" altLang="en-US" sz="1800" i="0" u="none" strike="noStrike" cap="none" normalizeH="0" baseline="0" dirty="0">
              <a:ln>
                <a:noFill/>
              </a:ln>
              <a:solidFill>
                <a:schemeClr val="tx1"/>
              </a:solidFill>
              <a:effectLst/>
              <a:latin typeface="HGS創英ﾌﾟﾚｾﾞﾝｽEB" panose="02020800000000000000" pitchFamily="18" charset="-128"/>
              <a:ea typeface="HGS創英ﾌﾟﾚｾﾞﾝｽEB" panose="02020800000000000000" pitchFamily="18" charset="-128"/>
              <a:cs typeface="ＭＳ Ｐゴシック" pitchFamily="50" charset="-128"/>
            </a:endParaRPr>
          </a:p>
        </p:txBody>
      </p:sp>
      <p:sp>
        <p:nvSpPr>
          <p:cNvPr id="11" name="Rectangle 5"/>
          <p:cNvSpPr>
            <a:spLocks noChangeArrowheads="1"/>
          </p:cNvSpPr>
          <p:nvPr/>
        </p:nvSpPr>
        <p:spPr bwMode="auto">
          <a:xfrm>
            <a:off x="-58543" y="866333"/>
            <a:ext cx="7173416"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30238" algn="l" defTabSz="914400" rtl="0" eaLnBrk="1" fontAlgn="base" latinLnBrk="0" hangingPunct="1">
              <a:lnSpc>
                <a:spcPct val="100000"/>
              </a:lnSpc>
              <a:spcBef>
                <a:spcPct val="0"/>
              </a:spcBef>
              <a:spcAft>
                <a:spcPct val="0"/>
              </a:spcAft>
              <a:buClrTx/>
              <a:buSzTx/>
              <a:buFontTx/>
              <a:buNone/>
              <a:tabLst>
                <a:tab pos="809625" algn="l"/>
              </a:tabLst>
            </a:pPr>
            <a:br>
              <a:rPr kumimoji="1" lang="ja-JP" altLang="ja-JP" sz="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rPr>
            </a:br>
            <a:r>
              <a:rPr kumimoji="1" lang="ja-JP" altLang="en-US"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a:t>
            </a:r>
            <a:r>
              <a:rPr kumimoji="1" 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申し込み・お問い合わせ先</a:t>
            </a:r>
            <a:r>
              <a:rPr kumimoji="1" lang="ja-JP" altLang="en-US"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a:t>
            </a:r>
            <a:r>
              <a:rPr kumimoji="1" lang="ja-JP" altLang="en-US" sz="11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itchFamily="18" charset="0"/>
              </a:rPr>
              <a:t>	</a:t>
            </a:r>
            <a:endParaRPr kumimoji="1" lang="ja-JP" altLang="en-US" sz="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a:p>
            <a:pPr>
              <a:spcBef>
                <a:spcPct val="0"/>
              </a:spcBef>
            </a:pPr>
            <a:r>
              <a:rPr lang="ja-JP" altLang="en-US" sz="1400" dirty="0">
                <a:latin typeface="メイリオ" panose="020B0604030504040204" pitchFamily="50" charset="-128"/>
                <a:ea typeface="メイリオ" panose="020B0604030504040204" pitchFamily="50" charset="-128"/>
              </a:rPr>
              <a:t>九州環境エネルギー産業推進機構（Ｋ</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ＲＩＰ）</a:t>
            </a:r>
          </a:p>
          <a:p>
            <a:pPr>
              <a:spcBef>
                <a:spcPct val="0"/>
              </a:spcBef>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８１２－００１３　福岡市博多区博多駅東２丁目１３－２４</a:t>
            </a:r>
            <a:endParaRPr lang="en-US" altLang="ja-JP" sz="900" dirty="0">
              <a:latin typeface="メイリオ" panose="020B0604030504040204" pitchFamily="50" charset="-128"/>
              <a:ea typeface="メイリオ" panose="020B0604030504040204" pitchFamily="50" charset="-128"/>
            </a:endParaRPr>
          </a:p>
          <a:p>
            <a:pPr>
              <a:spcBef>
                <a:spcPct val="0"/>
              </a:spcBef>
            </a:pPr>
            <a:r>
              <a:rPr lang="ja-JP" altLang="en-US" sz="1100" dirty="0">
                <a:latin typeface="メイリオ" panose="020B0604030504040204" pitchFamily="50" charset="-128"/>
                <a:ea typeface="メイリオ" panose="020B0604030504040204" pitchFamily="50" charset="-128"/>
              </a:rPr>
              <a:t>担当</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嶋田　駿一（</a:t>
            </a:r>
            <a:r>
              <a:rPr lang="en-US" altLang="ja-JP" sz="1100" dirty="0">
                <a:latin typeface="メイリオ" panose="020B0604030504040204" pitchFamily="50" charset="-128"/>
                <a:ea typeface="メイリオ" panose="020B0604030504040204" pitchFamily="50" charset="-128"/>
              </a:rPr>
              <a:t>TEL</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092-474-0042</a:t>
            </a:r>
            <a:r>
              <a:rPr lang="ja-JP" altLang="en-US" sz="11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FAX: 092-472-6609</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e-mail</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hlinkClick r:id="rId2"/>
              </a:rPr>
              <a:t>info@k-rip.gr.jp</a:t>
            </a:r>
            <a:endParaRPr lang="en-US" altLang="ja-JP" sz="14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0283" y="2701001"/>
            <a:ext cx="3456384" cy="307777"/>
          </a:xfrm>
          <a:prstGeom prst="rect">
            <a:avLst/>
          </a:prstGeom>
          <a:noFill/>
        </p:spPr>
        <p:txBody>
          <a:bodyPr wrap="square" rtlCol="0">
            <a:spAutoFit/>
          </a:bodyPr>
          <a:lstStyle/>
          <a:p>
            <a:r>
              <a:rPr kumimoji="1" lang="en-US" altLang="ja-JP" sz="1400" dirty="0">
                <a:latin typeface="HGP創英ﾌﾟﾚｾﾞﾝｽEB" panose="02020800000000000000" pitchFamily="18" charset="-128"/>
                <a:ea typeface="HGP創英ﾌﾟﾚｾﾞﾝｽEB" panose="02020800000000000000" pitchFamily="18" charset="-128"/>
              </a:rPr>
              <a:t>1.</a:t>
            </a:r>
            <a:r>
              <a:rPr kumimoji="1" lang="ja-JP" altLang="en-US" sz="1400" dirty="0">
                <a:latin typeface="HGP創英ﾌﾟﾚｾﾞﾝｽEB" panose="02020800000000000000" pitchFamily="18" charset="-128"/>
                <a:ea typeface="HGP創英ﾌﾟﾚｾﾞﾝｽEB" panose="02020800000000000000" pitchFamily="18" charset="-128"/>
              </a:rPr>
              <a:t>ご参加される方について</a:t>
            </a:r>
          </a:p>
        </p:txBody>
      </p:sp>
      <p:sp>
        <p:nvSpPr>
          <p:cNvPr id="14" name="角丸四角形 13"/>
          <p:cNvSpPr/>
          <p:nvPr/>
        </p:nvSpPr>
        <p:spPr>
          <a:xfrm>
            <a:off x="5738" y="1753233"/>
            <a:ext cx="4098061" cy="902375"/>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ja-JP" altLang="en-US" sz="1500" dirty="0">
                <a:latin typeface="HGP創英ﾌﾟﾚｾﾞﾝｽEB" panose="02020800000000000000" pitchFamily="18" charset="-128"/>
                <a:ea typeface="HGP創英ﾌﾟﾚｾﾞﾝｽEB" panose="02020800000000000000" pitchFamily="18" charset="-128"/>
              </a:rPr>
              <a:t>プレゼン企業詳細は</a:t>
            </a:r>
            <a:r>
              <a:rPr lang="en-US" altLang="ja-JP" sz="1500" dirty="0">
                <a:latin typeface="HGP創英ﾌﾟﾚｾﾞﾝｽEB" panose="02020800000000000000" pitchFamily="18" charset="-128"/>
                <a:ea typeface="HGP創英ﾌﾟﾚｾﾞﾝｽEB" panose="02020800000000000000" pitchFamily="18" charset="-128"/>
              </a:rPr>
              <a:t>HP</a:t>
            </a:r>
            <a:r>
              <a:rPr lang="ja-JP" altLang="en-US" sz="1500" dirty="0" err="1">
                <a:latin typeface="HGP創英ﾌﾟﾚｾﾞﾝｽEB" panose="02020800000000000000" pitchFamily="18" charset="-128"/>
                <a:ea typeface="HGP創英ﾌﾟﾚｾﾞﾝｽEB" panose="02020800000000000000" pitchFamily="18" charset="-128"/>
              </a:rPr>
              <a:t>にて</a:t>
            </a:r>
            <a:r>
              <a:rPr lang="ja-JP" altLang="en-US" sz="1500" dirty="0">
                <a:latin typeface="HGP創英ﾌﾟﾚｾﾞﾝｽEB" panose="02020800000000000000" pitchFamily="18" charset="-128"/>
                <a:ea typeface="HGP創英ﾌﾟﾚｾﾞﾝｽEB" panose="02020800000000000000" pitchFamily="18" charset="-128"/>
              </a:rPr>
              <a:t>公開しています。</a:t>
            </a:r>
            <a:endParaRPr lang="en-US" altLang="ja-JP" sz="1500" dirty="0">
              <a:latin typeface="HGP創英ﾌﾟﾚｾﾞﾝｽEB" panose="02020800000000000000" pitchFamily="18" charset="-128"/>
              <a:ea typeface="HGP創英ﾌﾟﾚｾﾞﾝｽEB" panose="02020800000000000000" pitchFamily="18" charset="-128"/>
            </a:endParaRPr>
          </a:p>
          <a:p>
            <a:r>
              <a:rPr lang="en-US" altLang="ja-JP" sz="1600" b="1" dirty="0">
                <a:solidFill>
                  <a:srgbClr val="0070C0"/>
                </a:solidFill>
                <a:latin typeface="メイリオ" panose="020B0604030504040204" pitchFamily="50" charset="-128"/>
                <a:ea typeface="メイリオ" panose="020B0604030504040204" pitchFamily="50" charset="-128"/>
              </a:rPr>
              <a:t>k-rip.gr.jp/</a:t>
            </a:r>
            <a:r>
              <a:rPr lang="ja-JP" altLang="en-US" sz="1600" b="1" dirty="0">
                <a:solidFill>
                  <a:srgbClr val="0070C0"/>
                </a:solidFill>
                <a:latin typeface="メイリオ" panose="020B0604030504040204" pitchFamily="50" charset="-128"/>
                <a:ea typeface="メイリオ" panose="020B0604030504040204" pitchFamily="50" charset="-128"/>
              </a:rPr>
              <a:t>アライアンス九州</a:t>
            </a:r>
            <a:r>
              <a:rPr lang="en-US" altLang="ja-JP" sz="1600" b="1" dirty="0">
                <a:solidFill>
                  <a:srgbClr val="0070C0"/>
                </a:solidFill>
                <a:latin typeface="メイリオ" panose="020B0604030504040204" pitchFamily="50" charset="-128"/>
                <a:ea typeface="メイリオ" panose="020B0604030504040204" pitchFamily="50" charset="-128"/>
              </a:rPr>
              <a:t>2018/</a:t>
            </a:r>
          </a:p>
          <a:p>
            <a:r>
              <a:rPr lang="en-US" altLang="ja-JP" sz="1600" dirty="0">
                <a:latin typeface="HGP創英ﾌﾟﾚｾﾞﾝｽEB" panose="02020800000000000000" pitchFamily="18" charset="-128"/>
                <a:ea typeface="HGP創英ﾌﾟﾚｾﾞﾝｽEB" panose="02020800000000000000" pitchFamily="18" charset="-128"/>
              </a:rPr>
              <a:t>                         </a:t>
            </a:r>
          </a:p>
        </p:txBody>
      </p:sp>
      <p:sp>
        <p:nvSpPr>
          <p:cNvPr id="5" name="テキスト ボックス 4"/>
          <p:cNvSpPr txBox="1"/>
          <p:nvPr/>
        </p:nvSpPr>
        <p:spPr>
          <a:xfrm>
            <a:off x="1751842" y="2361650"/>
            <a:ext cx="1120440" cy="216000"/>
          </a:xfrm>
          <a:prstGeom prst="rect">
            <a:avLst/>
          </a:prstGeom>
          <a:noFill/>
          <a:ln>
            <a:solidFill>
              <a:schemeClr val="tx1"/>
            </a:solidFill>
          </a:ln>
        </p:spPr>
        <p:txBody>
          <a:bodyPr wrap="square" rtlCol="0">
            <a:spAutoFit/>
          </a:bodyPr>
          <a:lstStyle/>
          <a:p>
            <a:r>
              <a:rPr kumimoji="1" lang="en-US" altLang="ja-JP" sz="1200" dirty="0">
                <a:latin typeface="Arial Unicode MS" panose="020B0604020202020204" pitchFamily="50" charset="-128"/>
                <a:ea typeface="Arial Unicode MS" panose="020B0604020202020204" pitchFamily="50" charset="-128"/>
                <a:cs typeface="Arial Unicode MS" panose="020B0604020202020204" pitchFamily="50" charset="-128"/>
              </a:rPr>
              <a:t>K-RIP</a:t>
            </a:r>
            <a:endParaRPr kumimoji="1"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 name="テキスト ボックス 5"/>
          <p:cNvSpPr txBox="1"/>
          <p:nvPr/>
        </p:nvSpPr>
        <p:spPr>
          <a:xfrm>
            <a:off x="2908395" y="2361161"/>
            <a:ext cx="936104" cy="216000"/>
          </a:xfrm>
          <a:prstGeom prst="rect">
            <a:avLst/>
          </a:prstGeom>
          <a:solidFill>
            <a:srgbClr val="0070C0"/>
          </a:solidFill>
          <a:ln>
            <a:noFill/>
          </a:ln>
        </p:spPr>
        <p:txBody>
          <a:bodyPr wrap="square" rtlCol="0">
            <a:spAutoFit/>
          </a:bodyPr>
          <a:lstStyle/>
          <a:p>
            <a:pPr algn="ctr"/>
            <a:r>
              <a:rPr lang="ja-JP" altLang="en-US" sz="1200" b="1" dirty="0">
                <a:solidFill>
                  <a:schemeClr val="bg1"/>
                </a:solidFill>
              </a:rPr>
              <a:t>検索</a:t>
            </a:r>
            <a:endParaRPr kumimoji="1" lang="ja-JP" altLang="en-US" sz="1200" b="1" dirty="0">
              <a:solidFill>
                <a:schemeClr val="bg1"/>
              </a:solidFill>
            </a:endParaRPr>
          </a:p>
        </p:txBody>
      </p:sp>
      <p:sp>
        <p:nvSpPr>
          <p:cNvPr id="7" name="右矢印 6"/>
          <p:cNvSpPr/>
          <p:nvPr/>
        </p:nvSpPr>
        <p:spPr>
          <a:xfrm rot="12780000">
            <a:off x="3647471" y="2483154"/>
            <a:ext cx="244088" cy="144016"/>
          </a:xfrm>
          <a:prstGeom prst="rightArrow">
            <a:avLst/>
          </a:prstGeom>
          <a:solidFill>
            <a:schemeClr val="bg1"/>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627941" y="2149355"/>
            <a:ext cx="1008112" cy="276999"/>
          </a:xfrm>
          <a:prstGeom prst="rect">
            <a:avLst/>
          </a:prstGeom>
          <a:noFill/>
        </p:spPr>
        <p:txBody>
          <a:bodyPr wrap="square" rtlCol="0">
            <a:spAutoFit/>
          </a:bodyPr>
          <a:lstStyle/>
          <a:p>
            <a:r>
              <a:rPr kumimoji="1" lang="en-US" altLang="ja-JP" sz="1200" dirty="0"/>
              <a:t>Click!</a:t>
            </a:r>
            <a:endParaRPr kumimoji="1" lang="ja-JP" altLang="en-US" sz="1200" dirty="0"/>
          </a:p>
        </p:txBody>
      </p:sp>
      <p:sp>
        <p:nvSpPr>
          <p:cNvPr id="20" name="Rectangle 7"/>
          <p:cNvSpPr>
            <a:spLocks noChangeArrowheads="1"/>
          </p:cNvSpPr>
          <p:nvPr/>
        </p:nvSpPr>
        <p:spPr bwMode="auto">
          <a:xfrm>
            <a:off x="156605" y="7910467"/>
            <a:ext cx="662473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tabLst>
                <a:tab pos="90488" algn="l"/>
                <a:tab pos="630238" algn="l"/>
                <a:tab pos="2790825" algn="l"/>
              </a:tabLst>
            </a:pPr>
            <a:r>
              <a:rPr lang="en-US" altLang="ja-JP" sz="1000" dirty="0">
                <a:latin typeface="HGP創英ﾌﾟﾚｾﾞﾝｽEB" panose="02020800000000000000" pitchFamily="18" charset="-128"/>
                <a:ea typeface="HGP創英ﾌﾟﾚｾﾞﾝｽEB" panose="02020800000000000000" pitchFamily="18" charset="-128"/>
                <a:cs typeface="Times New Roman" pitchFamily="18" charset="0"/>
              </a:rPr>
              <a:t>※</a:t>
            </a:r>
            <a:r>
              <a:rPr lang="ja-JP" altLang="en-US" sz="1000" dirty="0">
                <a:latin typeface="HGP創英ﾌﾟﾚｾﾞﾝｽEB" panose="02020800000000000000" pitchFamily="18" charset="-128"/>
                <a:ea typeface="HGP創英ﾌﾟﾚｾﾞﾝｽEB" panose="02020800000000000000" pitchFamily="18" charset="-128"/>
                <a:cs typeface="Times New Roman" pitchFamily="18" charset="0"/>
              </a:rPr>
              <a:t>プレゼン企業の詳細（エントリーシート）は、</a:t>
            </a:r>
            <a:r>
              <a:rPr lang="en-US" altLang="ja-JP" sz="1000" dirty="0">
                <a:latin typeface="HGP創英ﾌﾟﾚｾﾞﾝｽEB" panose="02020800000000000000" pitchFamily="18" charset="-128"/>
                <a:ea typeface="HGP創英ﾌﾟﾚｾﾞﾝｽEB" panose="02020800000000000000" pitchFamily="18" charset="-128"/>
                <a:cs typeface="Times New Roman" pitchFamily="18" charset="0"/>
              </a:rPr>
              <a:t>K-RIP</a:t>
            </a:r>
            <a:r>
              <a:rPr lang="ja-JP" altLang="en-US" sz="1000" dirty="0">
                <a:latin typeface="HGP創英ﾌﾟﾚｾﾞﾝｽEB" panose="02020800000000000000" pitchFamily="18" charset="-128"/>
                <a:ea typeface="HGP創英ﾌﾟﾚｾﾞﾝｽEB" panose="02020800000000000000" pitchFamily="18" charset="-128"/>
                <a:cs typeface="Times New Roman" pitchFamily="18" charset="0"/>
              </a:rPr>
              <a:t>のウェブサイトで公開していますので、必ずご確認の上、ご質問ください。</a:t>
            </a:r>
            <a:endParaRPr lang="en-US" altLang="ja-JP" sz="1000" dirty="0">
              <a:latin typeface="HGP創英ﾌﾟﾚｾﾞﾝｽEB" panose="02020800000000000000" pitchFamily="18" charset="-128"/>
              <a:ea typeface="HGP創英ﾌﾟﾚｾﾞﾝｽEB" panose="02020800000000000000" pitchFamily="18" charset="-128"/>
              <a:cs typeface="Times New Roman" pitchFamily="18" charset="0"/>
            </a:endParaRPr>
          </a:p>
          <a:p>
            <a:pPr lvl="0" algn="r" eaLnBrk="0" fontAlgn="base" hangingPunct="0">
              <a:spcBef>
                <a:spcPct val="0"/>
              </a:spcBef>
              <a:spcAft>
                <a:spcPct val="0"/>
              </a:spcAft>
              <a:tabLst>
                <a:tab pos="90488" algn="l"/>
                <a:tab pos="630238" algn="l"/>
                <a:tab pos="2790825" algn="l"/>
              </a:tabLst>
            </a:pPr>
            <a:r>
              <a:rPr lang="en-US" altLang="ja-JP" sz="1000" b="1" dirty="0">
                <a:solidFill>
                  <a:srgbClr val="0070C0"/>
                </a:solidFill>
                <a:latin typeface="メイリオ" panose="020B0604030504040204" pitchFamily="50" charset="-128"/>
                <a:ea typeface="メイリオ" panose="020B0604030504040204" pitchFamily="50" charset="-128"/>
              </a:rPr>
              <a:t>k-rip.gr.jp/</a:t>
            </a:r>
            <a:r>
              <a:rPr lang="ja-JP" altLang="en-US" sz="1000" b="1" dirty="0">
                <a:solidFill>
                  <a:srgbClr val="0070C0"/>
                </a:solidFill>
                <a:latin typeface="メイリオ" panose="020B0604030504040204" pitchFamily="50" charset="-128"/>
                <a:ea typeface="メイリオ" panose="020B0604030504040204" pitchFamily="50" charset="-128"/>
              </a:rPr>
              <a:t>アライアンス九州</a:t>
            </a:r>
            <a:r>
              <a:rPr lang="en-US" altLang="ja-JP" sz="1000" b="1" dirty="0">
                <a:solidFill>
                  <a:srgbClr val="0070C0"/>
                </a:solidFill>
                <a:latin typeface="メイリオ" panose="020B0604030504040204" pitchFamily="50" charset="-128"/>
                <a:ea typeface="メイリオ" panose="020B0604030504040204" pitchFamily="50" charset="-128"/>
              </a:rPr>
              <a:t>2018/</a:t>
            </a:r>
            <a:endParaRPr lang="ja-JP" altLang="en-US" sz="1000" dirty="0">
              <a:solidFill>
                <a:srgbClr val="0070C0"/>
              </a:solidFill>
              <a:latin typeface="HGP創英ﾌﾟﾚｾﾞﾝｽEB" panose="02020800000000000000" pitchFamily="18" charset="-128"/>
              <a:ea typeface="HGP創英ﾌﾟﾚｾﾞﾝｽEB" panose="02020800000000000000" pitchFamily="18" charset="-128"/>
              <a:cs typeface="Times New Roman" pitchFamily="18" charset="0"/>
            </a:endParaRPr>
          </a:p>
        </p:txBody>
      </p:sp>
      <p:graphicFrame>
        <p:nvGraphicFramePr>
          <p:cNvPr id="23" name="表 22"/>
          <p:cNvGraphicFramePr>
            <a:graphicFrameLocks noGrp="1"/>
          </p:cNvGraphicFramePr>
          <p:nvPr>
            <p:extLst>
              <p:ext uri="{D42A27DB-BD31-4B8C-83A1-F6EECF244321}">
                <p14:modId xmlns:p14="http://schemas.microsoft.com/office/powerpoint/2010/main" val="1903669894"/>
              </p:ext>
            </p:extLst>
          </p:nvPr>
        </p:nvGraphicFramePr>
        <p:xfrm>
          <a:off x="208999" y="6516215"/>
          <a:ext cx="6525344" cy="1431324"/>
        </p:xfrm>
        <a:graphic>
          <a:graphicData uri="http://schemas.openxmlformats.org/drawingml/2006/table">
            <a:tbl>
              <a:tblPr/>
              <a:tblGrid>
                <a:gridCol w="98072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4752529">
                  <a:extLst>
                    <a:ext uri="{9D8B030D-6E8A-4147-A177-3AD203B41FA5}">
                      <a16:colId xmlns:a16="http://schemas.microsoft.com/office/drawing/2014/main" val="20002"/>
                    </a:ext>
                  </a:extLst>
                </a:gridCol>
              </a:tblGrid>
              <a:tr h="0">
                <a:tc gridSpan="3">
                  <a:txBody>
                    <a:bodyPr/>
                    <a:lstStyle/>
                    <a:p>
                      <a:pPr marL="266700" indent="-266700" algn="l">
                        <a:lnSpc>
                          <a:spcPts val="1200"/>
                        </a:lnSpc>
                        <a:spcAft>
                          <a:spcPts val="0"/>
                        </a:spcAft>
                      </a:pPr>
                      <a:endParaRPr lang="ja-JP" sz="120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5253">
                <a:tc rowSpan="3">
                  <a:txBody>
                    <a:bodyPr/>
                    <a:lstStyle/>
                    <a:p>
                      <a:pPr marL="266700" indent="-266700" algn="ctr">
                        <a:lnSpc>
                          <a:spcPts val="1200"/>
                        </a:lnSpc>
                        <a:spcAft>
                          <a:spcPts val="0"/>
                        </a:spcAft>
                      </a:pPr>
                      <a:r>
                        <a:rPr lang="ja-JP" altLang="en-US" sz="900" b="0" kern="100" dirty="0">
                          <a:latin typeface="HGS創英ﾌﾟﾚｾﾞﾝｽEB" panose="02020800000000000000" pitchFamily="18" charset="-128"/>
                          <a:ea typeface="HGS創英ﾌﾟﾚｾﾞﾝｽEB" panose="02020800000000000000" pitchFamily="18" charset="-128"/>
                          <a:cs typeface="Times New Roman"/>
                        </a:rPr>
                        <a:t>ご質問事項等</a:t>
                      </a:r>
                      <a:endParaRPr lang="ja-JP" sz="900" b="0" kern="100" dirty="0">
                        <a:latin typeface="HGS創英ﾌﾟﾚｾﾞﾝｽEB" panose="02020800000000000000" pitchFamily="18" charset="-128"/>
                        <a:ea typeface="HGS創英ﾌﾟﾚｾﾞﾝｽEB" panose="02020800000000000000" pitchFamily="18" charset="-128"/>
                        <a:cs typeface="Times New Roman"/>
                      </a:endParaRPr>
                    </a:p>
                  </a:txBody>
                  <a:tcPr marL="44030" marR="4403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050" dirty="0">
                          <a:latin typeface="HGS創英ﾌﾟﾚｾﾞﾝｽEB" panose="02020800000000000000" pitchFamily="18" charset="-128"/>
                          <a:ea typeface="HGS創英ﾌﾟﾚｾﾞﾝｽEB" panose="02020800000000000000" pitchFamily="18" charset="-128"/>
                        </a:rPr>
                        <a:t>ﾌﾟﾚｾﾞﾝﾃｰｼｮﾝ番号</a:t>
                      </a:r>
                    </a:p>
                  </a:txBody>
                  <a:tcPr marL="44030" marR="44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S創英ﾌﾟﾚｾﾞﾝｽEB" panose="02020800000000000000" pitchFamily="18" charset="-128"/>
                          <a:ea typeface="HGS創英ﾌﾟﾚｾﾞﾝｽEB" panose="02020800000000000000" pitchFamily="18" charset="-128"/>
                        </a:rPr>
                        <a:t>ご質問内容</a:t>
                      </a:r>
                    </a:p>
                  </a:txBody>
                  <a:tcPr marL="44030" marR="4403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79442">
                <a:tc vMerge="1">
                  <a:txBody>
                    <a:bodyPr/>
                    <a:lstStyle/>
                    <a:p>
                      <a:endParaRPr kumimoji="1" lang="ja-JP" altLang="en-US"/>
                    </a:p>
                  </a:txBody>
                  <a:tcPr/>
                </a:tc>
                <a:tc>
                  <a:txBody>
                    <a:bodyPr/>
                    <a:lstStyle/>
                    <a:p>
                      <a:endParaRPr kumimoji="1" lang="ja-JP" altLang="en-US" dirty="0">
                        <a:latin typeface="HGS創英ﾌﾟﾚｾﾞﾝｽEB" panose="02020800000000000000" pitchFamily="18" charset="-128"/>
                        <a:ea typeface="HGS創英ﾌﾟﾚｾﾞﾝｽEB" panose="02020800000000000000" pitchFamily="18" charset="-128"/>
                      </a:endParaRPr>
                    </a:p>
                  </a:txBody>
                  <a:tcPr marL="44030" marR="44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latin typeface="HGS創英ﾌﾟﾚｾﾞﾝｽEB" panose="02020800000000000000" pitchFamily="18" charset="-128"/>
                        <a:ea typeface="HGS創英ﾌﾟﾚｾﾞﾝｽEB" panose="02020800000000000000" pitchFamily="18" charset="-128"/>
                      </a:endParaRPr>
                    </a:p>
                  </a:txBody>
                  <a:tcPr marL="44030" marR="4403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79442">
                <a:tc vMerge="1">
                  <a:txBody>
                    <a:bodyPr/>
                    <a:lstStyle/>
                    <a:p>
                      <a:endParaRPr kumimoji="1" lang="ja-JP" altLang="en-US"/>
                    </a:p>
                  </a:txBody>
                  <a:tcPr/>
                </a:tc>
                <a:tc>
                  <a:txBody>
                    <a:bodyPr/>
                    <a:lstStyle/>
                    <a:p>
                      <a:endParaRPr kumimoji="1" lang="ja-JP" altLang="en-US" dirty="0">
                        <a:latin typeface="HGS創英ﾌﾟﾚｾﾞﾝｽEB" panose="02020800000000000000" pitchFamily="18" charset="-128"/>
                        <a:ea typeface="HGS創英ﾌﾟﾚｾﾞﾝｽEB" panose="02020800000000000000" pitchFamily="18" charset="-128"/>
                      </a:endParaRPr>
                    </a:p>
                  </a:txBody>
                  <a:tcPr marL="44030" marR="44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latin typeface="HGS創英ﾌﾟﾚｾﾞﾝｽEB" panose="02020800000000000000" pitchFamily="18" charset="-128"/>
                        <a:ea typeface="HGS創英ﾌﾟﾚｾﾞﾝｽEB" panose="02020800000000000000" pitchFamily="18" charset="-128"/>
                      </a:endParaRPr>
                    </a:p>
                  </a:txBody>
                  <a:tcPr marL="44030" marR="4403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4" name="テキスト ボックス 23"/>
          <p:cNvSpPr txBox="1"/>
          <p:nvPr/>
        </p:nvSpPr>
        <p:spPr>
          <a:xfrm>
            <a:off x="1916832" y="5848325"/>
            <a:ext cx="929229" cy="230832"/>
          </a:xfrm>
          <a:prstGeom prst="rect">
            <a:avLst/>
          </a:prstGeom>
          <a:noFill/>
        </p:spPr>
        <p:txBody>
          <a:bodyPr wrap="square" rtlCol="0">
            <a:spAutoFit/>
          </a:bodyPr>
          <a:lstStyle/>
          <a:p>
            <a:r>
              <a:rPr lang="ja-JP" altLang="en-US" sz="900" dirty="0">
                <a:latin typeface="HGP創英ﾌﾟﾚｾﾞﾝｽEB" panose="02020800000000000000" pitchFamily="18" charset="-128"/>
                <a:ea typeface="HGP創英ﾌﾟﾚｾﾞﾝｽEB" panose="02020800000000000000" pitchFamily="18" charset="-128"/>
              </a:rPr>
              <a:t>君岡鉄工（株）</a:t>
            </a:r>
            <a:endParaRPr kumimoji="1" lang="ja-JP" altLang="en-US" sz="850" dirty="0">
              <a:latin typeface="HGS創英ﾌﾟﾚｾﾞﾝｽEB" panose="02020800000000000000" pitchFamily="18" charset="-128"/>
              <a:ea typeface="HGS創英ﾌﾟﾚｾﾞﾝｽEB" panose="02020800000000000000" pitchFamily="18" charset="-128"/>
            </a:endParaRPr>
          </a:p>
        </p:txBody>
      </p:sp>
      <p:sp>
        <p:nvSpPr>
          <p:cNvPr id="29" name="テキスト ボックス 28"/>
          <p:cNvSpPr txBox="1"/>
          <p:nvPr/>
        </p:nvSpPr>
        <p:spPr>
          <a:xfrm>
            <a:off x="4097954" y="5666796"/>
            <a:ext cx="957455" cy="640816"/>
          </a:xfrm>
          <a:prstGeom prst="rect">
            <a:avLst/>
          </a:prstGeom>
          <a:noFill/>
        </p:spPr>
        <p:txBody>
          <a:bodyPr wrap="square" rtlCol="0">
            <a:spAutoFit/>
          </a:bodyPr>
          <a:lstStyle/>
          <a:p>
            <a:pPr>
              <a:lnSpc>
                <a:spcPts val="1100"/>
              </a:lnSpc>
              <a:defRPr/>
            </a:pPr>
            <a:r>
              <a:rPr lang="ja-JP" altLang="en-US" sz="900" dirty="0">
                <a:latin typeface="HGP創英ﾌﾟﾚｾﾞﾝｽEB" panose="02020800000000000000" pitchFamily="18" charset="-128"/>
                <a:ea typeface="HGP創英ﾌﾟﾚｾﾞﾝｽEB" panose="02020800000000000000" pitchFamily="18" charset="-128"/>
              </a:rPr>
              <a:t>（一社）沖縄県環境・エネルギー研究開発機構</a:t>
            </a:r>
            <a:endParaRPr kumimoji="1" lang="ja-JP" altLang="en-US" sz="850" dirty="0">
              <a:latin typeface="HGS創英ﾌﾟﾚｾﾞﾝｽEB" panose="02020800000000000000" pitchFamily="18" charset="-128"/>
              <a:ea typeface="HGS創英ﾌﾟﾚｾﾞﾝｽEB" panose="02020800000000000000" pitchFamily="18" charset="-128"/>
            </a:endParaRPr>
          </a:p>
        </p:txBody>
      </p:sp>
      <p:sp>
        <p:nvSpPr>
          <p:cNvPr id="30" name="テキスト ボックス 29"/>
          <p:cNvSpPr txBox="1"/>
          <p:nvPr/>
        </p:nvSpPr>
        <p:spPr>
          <a:xfrm>
            <a:off x="5266552" y="5857731"/>
            <a:ext cx="898752" cy="233397"/>
          </a:xfrm>
          <a:prstGeom prst="rect">
            <a:avLst/>
          </a:prstGeom>
          <a:noFill/>
        </p:spPr>
        <p:txBody>
          <a:bodyPr wrap="square" rtlCol="0">
            <a:spAutoFit/>
          </a:bodyPr>
          <a:lstStyle/>
          <a:p>
            <a:pPr>
              <a:lnSpc>
                <a:spcPts val="1100"/>
              </a:lnSpc>
              <a:defRPr/>
            </a:pPr>
            <a:r>
              <a:rPr lang="ja-JP" altLang="en-US" sz="900" dirty="0">
                <a:latin typeface="HGP創英ﾌﾟﾚｾﾞﾝｽEB" panose="02020800000000000000" pitchFamily="18" charset="-128"/>
                <a:ea typeface="HGP創英ﾌﾟﾚｾﾞﾝｽEB" panose="02020800000000000000" pitchFamily="18" charset="-128"/>
              </a:rPr>
              <a:t>周南水処理㈱</a:t>
            </a:r>
            <a:endParaRPr lang="en-US" altLang="ja-JP" sz="900" dirty="0">
              <a:latin typeface="HGP創英ﾌﾟﾚｾﾞﾝｽEB" panose="02020800000000000000" pitchFamily="18" charset="-128"/>
              <a:ea typeface="HGP創英ﾌﾟﾚｾﾞﾝｽEB" panose="02020800000000000000" pitchFamily="18" charset="-128"/>
            </a:endParaRPr>
          </a:p>
        </p:txBody>
      </p:sp>
      <p:sp>
        <p:nvSpPr>
          <p:cNvPr id="13" name="テキスト ボックス 12"/>
          <p:cNvSpPr txBox="1"/>
          <p:nvPr/>
        </p:nvSpPr>
        <p:spPr>
          <a:xfrm>
            <a:off x="2155627" y="5413511"/>
            <a:ext cx="288862" cy="338554"/>
          </a:xfrm>
          <a:prstGeom prst="rect">
            <a:avLst/>
          </a:prstGeom>
          <a:noFill/>
        </p:spPr>
        <p:txBody>
          <a:bodyPr wrap="none" rtlCol="0">
            <a:spAutoFit/>
          </a:bodyPr>
          <a:lstStyle/>
          <a:p>
            <a:r>
              <a:rPr kumimoji="1" lang="en-US" altLang="ja-JP" sz="1600" dirty="0"/>
              <a:t>1</a:t>
            </a:r>
            <a:endParaRPr kumimoji="1" lang="ja-JP" altLang="en-US" sz="1600" dirty="0"/>
          </a:p>
        </p:txBody>
      </p:sp>
      <p:sp>
        <p:nvSpPr>
          <p:cNvPr id="36" name="テキスト ボックス 35"/>
          <p:cNvSpPr txBox="1"/>
          <p:nvPr/>
        </p:nvSpPr>
        <p:spPr>
          <a:xfrm>
            <a:off x="3284154" y="5413511"/>
            <a:ext cx="288862" cy="338554"/>
          </a:xfrm>
          <a:prstGeom prst="rect">
            <a:avLst/>
          </a:prstGeom>
          <a:noFill/>
        </p:spPr>
        <p:txBody>
          <a:bodyPr wrap="none" rtlCol="0">
            <a:spAutoFit/>
          </a:bodyPr>
          <a:lstStyle/>
          <a:p>
            <a:r>
              <a:rPr lang="en-US" altLang="ja-JP" sz="1600" dirty="0"/>
              <a:t>2</a:t>
            </a:r>
            <a:endParaRPr kumimoji="1" lang="ja-JP" altLang="en-US" sz="1600" dirty="0"/>
          </a:p>
        </p:txBody>
      </p:sp>
      <p:sp>
        <p:nvSpPr>
          <p:cNvPr id="38" name="テキスト ボックス 37"/>
          <p:cNvSpPr txBox="1"/>
          <p:nvPr/>
        </p:nvSpPr>
        <p:spPr>
          <a:xfrm>
            <a:off x="5538944" y="5413511"/>
            <a:ext cx="288862" cy="338554"/>
          </a:xfrm>
          <a:prstGeom prst="rect">
            <a:avLst/>
          </a:prstGeom>
          <a:noFill/>
        </p:spPr>
        <p:txBody>
          <a:bodyPr wrap="none" rtlCol="0">
            <a:spAutoFit/>
          </a:bodyPr>
          <a:lstStyle/>
          <a:p>
            <a:r>
              <a:rPr kumimoji="1" lang="en-US" altLang="ja-JP" sz="1600" dirty="0"/>
              <a:t>4</a:t>
            </a:r>
            <a:endParaRPr kumimoji="1" lang="ja-JP" altLang="en-US" sz="1600" dirty="0"/>
          </a:p>
        </p:txBody>
      </p:sp>
      <p:sp>
        <p:nvSpPr>
          <p:cNvPr id="44" name="テキスト ボックス 43"/>
          <p:cNvSpPr txBox="1"/>
          <p:nvPr/>
        </p:nvSpPr>
        <p:spPr>
          <a:xfrm>
            <a:off x="4440407" y="5413511"/>
            <a:ext cx="288862" cy="338554"/>
          </a:xfrm>
          <a:prstGeom prst="rect">
            <a:avLst/>
          </a:prstGeom>
          <a:noFill/>
        </p:spPr>
        <p:txBody>
          <a:bodyPr wrap="none" rtlCol="0">
            <a:spAutoFit/>
          </a:bodyPr>
          <a:lstStyle/>
          <a:p>
            <a:r>
              <a:rPr lang="en-US" altLang="ja-JP" sz="1600" dirty="0"/>
              <a:t>3</a:t>
            </a:r>
            <a:endParaRPr kumimoji="1" lang="ja-JP" altLang="en-US" sz="1600" dirty="0"/>
          </a:p>
        </p:txBody>
      </p:sp>
      <p:sp>
        <p:nvSpPr>
          <p:cNvPr id="17" name="テキスト ボックス 16">
            <a:extLst>
              <a:ext uri="{FF2B5EF4-FFF2-40B4-BE49-F238E27FC236}">
                <a16:creationId xmlns:a16="http://schemas.microsoft.com/office/drawing/2014/main" id="{875222D7-2938-4EA4-A1B2-C0711DB0ADA6}"/>
              </a:ext>
            </a:extLst>
          </p:cNvPr>
          <p:cNvSpPr txBox="1"/>
          <p:nvPr/>
        </p:nvSpPr>
        <p:spPr>
          <a:xfrm>
            <a:off x="1988840" y="6229879"/>
            <a:ext cx="4896544" cy="307777"/>
          </a:xfrm>
          <a:prstGeom prst="rect">
            <a:avLst/>
          </a:prstGeom>
          <a:noFill/>
        </p:spPr>
        <p:txBody>
          <a:bodyPr wrap="square" rtlCol="0">
            <a:spAutoFit/>
          </a:bodyPr>
          <a:lstStyle/>
          <a:p>
            <a:r>
              <a:rPr kumimoji="1" lang="en-US" altLang="ja-JP" sz="1400" b="1" dirty="0">
                <a:effectLst>
                  <a:outerShdw blurRad="38100" dist="38100" dir="2700000" algn="tl">
                    <a:srgbClr val="000000">
                      <a:alpha val="43137"/>
                    </a:srgbClr>
                  </a:outerShdw>
                </a:effectLst>
              </a:rPr>
              <a:t>※</a:t>
            </a:r>
            <a:r>
              <a:rPr kumimoji="1" lang="ja-JP" altLang="en-US" sz="1400" b="1" dirty="0">
                <a:effectLst>
                  <a:outerShdw blurRad="38100" dist="38100" dir="2700000" algn="tl">
                    <a:srgbClr val="000000">
                      <a:alpha val="43137"/>
                    </a:srgbClr>
                  </a:outerShdw>
                </a:effectLst>
              </a:rPr>
              <a:t>自社商材の売込を目的とした商談申込はお断りいたします</a:t>
            </a:r>
          </a:p>
        </p:txBody>
      </p:sp>
      <p:pic>
        <p:nvPicPr>
          <p:cNvPr id="18" name="図 17">
            <a:extLst>
              <a:ext uri="{FF2B5EF4-FFF2-40B4-BE49-F238E27FC236}">
                <a16:creationId xmlns:a16="http://schemas.microsoft.com/office/drawing/2014/main" id="{0EC9734C-C769-456F-AA81-B7A552383B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5012" y="305902"/>
            <a:ext cx="2564904" cy="802215"/>
          </a:xfrm>
          <a:prstGeom prst="rect">
            <a:avLst/>
          </a:prstGeom>
        </p:spPr>
      </p:pic>
      <p:sp>
        <p:nvSpPr>
          <p:cNvPr id="19" name="テキスト ボックス 18">
            <a:extLst>
              <a:ext uri="{FF2B5EF4-FFF2-40B4-BE49-F238E27FC236}">
                <a16:creationId xmlns:a16="http://schemas.microsoft.com/office/drawing/2014/main" id="{5CB1121D-18D5-4E55-A3B5-AC9D9A57BD44}"/>
              </a:ext>
            </a:extLst>
          </p:cNvPr>
          <p:cNvSpPr txBox="1"/>
          <p:nvPr/>
        </p:nvSpPr>
        <p:spPr>
          <a:xfrm>
            <a:off x="4630635" y="1867809"/>
            <a:ext cx="2055430" cy="646331"/>
          </a:xfrm>
          <a:prstGeom prst="rect">
            <a:avLst/>
          </a:prstGeom>
          <a:noFill/>
          <a:ln>
            <a:solidFill>
              <a:srgbClr val="FF0000"/>
            </a:solidFill>
          </a:ln>
        </p:spPr>
        <p:txBody>
          <a:bodyPr wrap="square" rtlCol="0">
            <a:spAutoFit/>
          </a:bodyPr>
          <a:lstStyle/>
          <a:p>
            <a:r>
              <a:rPr kumimoji="1" lang="ja-JP" altLang="en-US" u="sng" dirty="0">
                <a:solidFill>
                  <a:srgbClr val="FF0000"/>
                </a:solidFill>
              </a:rPr>
              <a:t>商談会は原則的に予約制です</a:t>
            </a:r>
          </a:p>
        </p:txBody>
      </p:sp>
      <p:sp>
        <p:nvSpPr>
          <p:cNvPr id="41" name="テキスト ボックス 40">
            <a:extLst>
              <a:ext uri="{FF2B5EF4-FFF2-40B4-BE49-F238E27FC236}">
                <a16:creationId xmlns:a16="http://schemas.microsoft.com/office/drawing/2014/main" id="{B1CFAC49-C414-4244-B58B-31EDBF089F90}"/>
              </a:ext>
            </a:extLst>
          </p:cNvPr>
          <p:cNvSpPr txBox="1"/>
          <p:nvPr/>
        </p:nvSpPr>
        <p:spPr>
          <a:xfrm>
            <a:off x="3075835" y="5848643"/>
            <a:ext cx="929229" cy="230832"/>
          </a:xfrm>
          <a:prstGeom prst="rect">
            <a:avLst/>
          </a:prstGeom>
          <a:noFill/>
        </p:spPr>
        <p:txBody>
          <a:bodyPr wrap="square" rtlCol="0">
            <a:spAutoFit/>
          </a:bodyPr>
          <a:lstStyle/>
          <a:p>
            <a:r>
              <a:rPr lang="ja-JP" altLang="en-US" sz="900" dirty="0">
                <a:latin typeface="HGP創英ﾌﾟﾚｾﾞﾝｽEB" panose="02020800000000000000" pitchFamily="18" charset="-128"/>
                <a:ea typeface="HGP創英ﾌﾟﾚｾﾞﾝｽEB" panose="02020800000000000000" pitchFamily="18" charset="-128"/>
              </a:rPr>
              <a:t>（株）トリム</a:t>
            </a:r>
            <a:endParaRPr kumimoji="1" lang="ja-JP" altLang="en-US" sz="850" dirty="0">
              <a:latin typeface="HGS創英ﾌﾟﾚｾﾞﾝｽEB" panose="02020800000000000000" pitchFamily="18" charset="-128"/>
              <a:ea typeface="HGS創英ﾌﾟﾚｾﾞﾝｽEB" panose="02020800000000000000" pitchFamily="18" charset="-128"/>
            </a:endParaRPr>
          </a:p>
        </p:txBody>
      </p:sp>
    </p:spTree>
    <p:extLst>
      <p:ext uri="{BB962C8B-B14F-4D97-AF65-F5344CB8AC3E}">
        <p14:creationId xmlns:p14="http://schemas.microsoft.com/office/powerpoint/2010/main" val="9279525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2939</TotalTime>
  <Words>671</Words>
  <Application>Microsoft Office PowerPoint</Application>
  <PresentationFormat>画面に合わせる (4:3)</PresentationFormat>
  <Paragraphs>129</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Arial Unicode MS</vt:lpstr>
      <vt:lpstr>HGP創英ﾌﾟﾚｾﾞﾝｽEB</vt:lpstr>
      <vt:lpstr>HGP創英角ﾎﾟｯﾌﾟ体</vt:lpstr>
      <vt:lpstr>HGS創英ﾌﾟﾚｾﾞﾝｽEB</vt:lpstr>
      <vt:lpstr>ＭＳ Ｐゴシック</vt:lpstr>
      <vt:lpstr>ＭＳ ゴシック</vt:lpstr>
      <vt:lpstr>メイリオ</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K-RIP03</dc:creator>
  <cp:lastModifiedBy>shimada</cp:lastModifiedBy>
  <cp:revision>144</cp:revision>
  <cp:lastPrinted>2018-09-10T02:06:53Z</cp:lastPrinted>
  <dcterms:created xsi:type="dcterms:W3CDTF">2015-06-24T02:42:10Z</dcterms:created>
  <dcterms:modified xsi:type="dcterms:W3CDTF">2018-09-10T05:12:08Z</dcterms:modified>
</cp:coreProperties>
</file>