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handoutMasterIdLst>
    <p:handoutMasterId r:id="rId13"/>
  </p:handoutMasterIdLst>
  <p:sldIdLst>
    <p:sldId id="256" r:id="rId2"/>
    <p:sldId id="258" r:id="rId3"/>
    <p:sldId id="259" r:id="rId4"/>
    <p:sldId id="266" r:id="rId5"/>
    <p:sldId id="267" r:id="rId6"/>
    <p:sldId id="265" r:id="rId7"/>
    <p:sldId id="261" r:id="rId8"/>
    <p:sldId id="260" r:id="rId9"/>
    <p:sldId id="262" r:id="rId10"/>
    <p:sldId id="263"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30" autoAdjust="0"/>
  </p:normalViewPr>
  <p:slideViewPr>
    <p:cSldViewPr>
      <p:cViewPr>
        <p:scale>
          <a:sx n="100" d="100"/>
          <a:sy n="100" d="100"/>
        </p:scale>
        <p:origin x="-300" y="-252"/>
      </p:cViewPr>
      <p:guideLst>
        <p:guide orient="horz" pos="28"/>
        <p:guide pos="573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81384-3552-4412-8C96-B69688AF1A26}"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kumimoji="1" lang="ja-JP" altLang="en-US"/>
        </a:p>
      </dgm:t>
    </dgm:pt>
    <dgm:pt modelId="{2A9885E5-63F3-4BD0-9263-C683EF92CE0A}">
      <dgm:prSet phldrT="[テキスト]" custT="1"/>
      <dgm:spPr/>
      <dgm:t>
        <a:bodyPr/>
        <a:lstStyle/>
        <a:p>
          <a:r>
            <a:rPr kumimoji="1" lang="ja-JP" altLang="en-US" sz="1600" dirty="0" smtClean="0">
              <a:latin typeface="+mn-ea"/>
              <a:ea typeface="+mn-ea"/>
            </a:rPr>
            <a:t>事前調査</a:t>
          </a:r>
          <a:endParaRPr kumimoji="1" lang="en-US" altLang="ja-JP" sz="1600" dirty="0" smtClean="0">
            <a:latin typeface="+mn-ea"/>
            <a:ea typeface="+mn-ea"/>
          </a:endParaRPr>
        </a:p>
        <a:p>
          <a:r>
            <a:rPr kumimoji="1" lang="ja-JP" altLang="en-US" sz="1200" dirty="0" smtClean="0">
              <a:latin typeface="+mn-ea"/>
              <a:ea typeface="+mn-ea"/>
            </a:rPr>
            <a:t>（国内企業の海外展開ニーズ調査含む）</a:t>
          </a:r>
          <a:endParaRPr kumimoji="1" lang="ja-JP" altLang="en-US" sz="1200" dirty="0">
            <a:latin typeface="+mn-ea"/>
            <a:ea typeface="+mn-ea"/>
          </a:endParaRPr>
        </a:p>
      </dgm:t>
    </dgm:pt>
    <dgm:pt modelId="{8645AB21-8DE2-4DFE-A8BB-5D5322253CB9}" type="parTrans" cxnId="{504C9BAA-0ADF-4666-A76C-0E0CAFB70405}">
      <dgm:prSet/>
      <dgm:spPr/>
      <dgm:t>
        <a:bodyPr/>
        <a:lstStyle/>
        <a:p>
          <a:endParaRPr kumimoji="1" lang="ja-JP" altLang="en-US"/>
        </a:p>
      </dgm:t>
    </dgm:pt>
    <dgm:pt modelId="{5A9C6011-4DD8-43B3-B1E9-9922A306F897}" type="sibTrans" cxnId="{504C9BAA-0ADF-4666-A76C-0E0CAFB70405}">
      <dgm:prSet/>
      <dgm:spPr/>
      <dgm:t>
        <a:bodyPr/>
        <a:lstStyle/>
        <a:p>
          <a:endParaRPr kumimoji="1" lang="ja-JP" altLang="en-US"/>
        </a:p>
      </dgm:t>
    </dgm:pt>
    <dgm:pt modelId="{82BE38BA-692F-4E11-B8D5-9C481016C719}">
      <dgm:prSet phldrT="[テキスト]" custT="1"/>
      <dgm:spPr/>
      <dgm:t>
        <a:bodyPr/>
        <a:lstStyle/>
        <a:p>
          <a:r>
            <a:rPr kumimoji="1" lang="ja-JP" altLang="en-US" sz="1600" dirty="0" smtClean="0">
              <a:latin typeface="+mn-ea"/>
              <a:ea typeface="+mn-ea"/>
            </a:rPr>
            <a:t>現地準備会議</a:t>
          </a:r>
          <a:endParaRPr kumimoji="1" lang="ja-JP" altLang="en-US" sz="1600" dirty="0">
            <a:latin typeface="+mn-ea"/>
            <a:ea typeface="+mn-ea"/>
          </a:endParaRPr>
        </a:p>
      </dgm:t>
    </dgm:pt>
    <dgm:pt modelId="{18AEDD19-BDBD-439F-8D12-983A4C2B53F0}" type="parTrans" cxnId="{5295C024-DB04-4DAE-82B4-7850F4842F21}">
      <dgm:prSet/>
      <dgm:spPr/>
      <dgm:t>
        <a:bodyPr/>
        <a:lstStyle/>
        <a:p>
          <a:endParaRPr kumimoji="1" lang="ja-JP" altLang="en-US"/>
        </a:p>
      </dgm:t>
    </dgm:pt>
    <dgm:pt modelId="{2F0D7A12-63CA-4526-BC2A-27C2070D37D1}" type="sibTrans" cxnId="{5295C024-DB04-4DAE-82B4-7850F4842F21}">
      <dgm:prSet/>
      <dgm:spPr/>
      <dgm:t>
        <a:bodyPr/>
        <a:lstStyle/>
        <a:p>
          <a:endParaRPr kumimoji="1" lang="ja-JP" altLang="en-US"/>
        </a:p>
      </dgm:t>
    </dgm:pt>
    <dgm:pt modelId="{5D83F565-B9F0-40CF-8975-FB91B0B8BCD7}">
      <dgm:prSet phldrT="[テキスト]" custT="1"/>
      <dgm:spPr/>
      <dgm:t>
        <a:bodyPr/>
        <a:lstStyle/>
        <a:p>
          <a:r>
            <a:rPr kumimoji="1" lang="ja-JP" altLang="en-US" sz="1600" dirty="0" smtClean="0">
              <a:latin typeface="+mn-ea"/>
              <a:ea typeface="+mn-ea"/>
            </a:rPr>
            <a:t>政策対話</a:t>
          </a:r>
          <a:endParaRPr kumimoji="1" lang="en-US" altLang="ja-JP" sz="1600" dirty="0" smtClean="0">
            <a:latin typeface="+mn-ea"/>
            <a:ea typeface="+mn-ea"/>
          </a:endParaRPr>
        </a:p>
        <a:p>
          <a:r>
            <a:rPr kumimoji="1" lang="ja-JP" altLang="en-US" sz="1200" dirty="0" smtClean="0">
              <a:latin typeface="+mn-ea"/>
              <a:ea typeface="+mn-ea"/>
            </a:rPr>
            <a:t>（</a:t>
          </a:r>
          <a:r>
            <a:rPr kumimoji="1" lang="en-US" altLang="ja-JP" sz="1200" dirty="0" smtClean="0">
              <a:latin typeface="+mn-ea"/>
              <a:ea typeface="+mn-ea"/>
            </a:rPr>
            <a:t>1</a:t>
          </a:r>
          <a:r>
            <a:rPr kumimoji="1" lang="ja-JP" altLang="en-US" sz="1200" dirty="0" smtClean="0">
              <a:latin typeface="+mn-ea"/>
              <a:ea typeface="+mn-ea"/>
            </a:rPr>
            <a:t>回につき</a:t>
          </a:r>
          <a:r>
            <a:rPr kumimoji="1" lang="en-US" altLang="ja-JP" sz="1200" dirty="0" smtClean="0">
              <a:latin typeface="+mn-ea"/>
              <a:ea typeface="+mn-ea"/>
            </a:rPr>
            <a:t>1</a:t>
          </a:r>
          <a:r>
            <a:rPr kumimoji="1" lang="ja-JP" altLang="en-US" sz="1200" dirty="0" smtClean="0">
              <a:latin typeface="+mn-ea"/>
              <a:ea typeface="+mn-ea"/>
            </a:rPr>
            <a:t>テーマ）</a:t>
          </a:r>
          <a:endParaRPr kumimoji="1" lang="ja-JP" altLang="en-US" sz="1600" dirty="0">
            <a:latin typeface="+mn-ea"/>
            <a:ea typeface="+mn-ea"/>
          </a:endParaRPr>
        </a:p>
      </dgm:t>
    </dgm:pt>
    <dgm:pt modelId="{3F57D9E5-5BEA-4245-A2D4-601849085F5E}" type="parTrans" cxnId="{7A1015B4-F281-44A3-B0B6-8A75DC452BC3}">
      <dgm:prSet/>
      <dgm:spPr/>
      <dgm:t>
        <a:bodyPr/>
        <a:lstStyle/>
        <a:p>
          <a:endParaRPr kumimoji="1" lang="ja-JP" altLang="en-US"/>
        </a:p>
      </dgm:t>
    </dgm:pt>
    <dgm:pt modelId="{6509A65C-DEF1-4E9C-A372-1DC64D4CAE1C}" type="sibTrans" cxnId="{7A1015B4-F281-44A3-B0B6-8A75DC452BC3}">
      <dgm:prSet/>
      <dgm:spPr/>
      <dgm:t>
        <a:bodyPr/>
        <a:lstStyle/>
        <a:p>
          <a:endParaRPr kumimoji="1" lang="ja-JP" altLang="en-US"/>
        </a:p>
      </dgm:t>
    </dgm:pt>
    <dgm:pt modelId="{E7B0BF40-A534-44BA-B0EC-023C1CCE5497}">
      <dgm:prSet phldrT="[テキスト]" custT="1"/>
      <dgm:spPr/>
      <dgm:t>
        <a:bodyPr/>
        <a:lstStyle/>
        <a:p>
          <a:r>
            <a:rPr kumimoji="1" lang="ja-JP" altLang="en-US" sz="1600" dirty="0" smtClean="0">
              <a:latin typeface="+mn-ea"/>
              <a:ea typeface="+mn-ea"/>
            </a:rPr>
            <a:t>プロジェクト実施</a:t>
          </a:r>
          <a:endParaRPr kumimoji="1" lang="en-US" altLang="ja-JP" sz="1600" dirty="0" smtClean="0">
            <a:latin typeface="+mn-ea"/>
            <a:ea typeface="+mn-ea"/>
          </a:endParaRPr>
        </a:p>
        <a:p>
          <a:r>
            <a:rPr kumimoji="1" lang="ja-JP" altLang="en-US" sz="1200" dirty="0" smtClean="0">
              <a:latin typeface="+mn-ea"/>
              <a:ea typeface="+mn-ea"/>
            </a:rPr>
            <a:t>（ツール：専門家派遣、研修、調査等）</a:t>
          </a:r>
          <a:endParaRPr kumimoji="1" lang="ja-JP" altLang="en-US" sz="1200" dirty="0">
            <a:latin typeface="+mn-ea"/>
            <a:ea typeface="+mn-ea"/>
          </a:endParaRPr>
        </a:p>
      </dgm:t>
    </dgm:pt>
    <dgm:pt modelId="{621689F2-BB6D-4F1E-9A4C-F1A09AF22D01}" type="parTrans" cxnId="{6E0D9467-0BA7-4AE8-8DDD-2B6C2D3A1C52}">
      <dgm:prSet/>
      <dgm:spPr/>
      <dgm:t>
        <a:bodyPr/>
        <a:lstStyle/>
        <a:p>
          <a:endParaRPr kumimoji="1" lang="ja-JP" altLang="en-US"/>
        </a:p>
      </dgm:t>
    </dgm:pt>
    <dgm:pt modelId="{3FF801E6-C5BE-4742-B1AD-675A6A266C33}" type="sibTrans" cxnId="{6E0D9467-0BA7-4AE8-8DDD-2B6C2D3A1C52}">
      <dgm:prSet/>
      <dgm:spPr/>
      <dgm:t>
        <a:bodyPr/>
        <a:lstStyle/>
        <a:p>
          <a:endParaRPr kumimoji="1" lang="ja-JP" altLang="en-US"/>
        </a:p>
      </dgm:t>
    </dgm:pt>
    <dgm:pt modelId="{2A2F0121-10B5-4E2C-8A6C-0D96E0BE03DC}">
      <dgm:prSet phldrT="[テキスト]" custT="1"/>
      <dgm:spPr/>
      <dgm:t>
        <a:bodyPr/>
        <a:lstStyle/>
        <a:p>
          <a:r>
            <a:rPr kumimoji="1" lang="ja-JP" altLang="en-US" sz="1600" dirty="0" smtClean="0">
              <a:latin typeface="+mn-ea"/>
              <a:ea typeface="+mn-ea"/>
            </a:rPr>
            <a:t>フォローアップ</a:t>
          </a:r>
          <a:endParaRPr kumimoji="1" lang="en-US" altLang="ja-JP" sz="1600" dirty="0" smtClean="0">
            <a:latin typeface="+mn-ea"/>
            <a:ea typeface="+mn-ea"/>
          </a:endParaRPr>
        </a:p>
        <a:p>
          <a:r>
            <a:rPr kumimoji="1" lang="ja-JP" altLang="en-US" sz="1100" dirty="0" smtClean="0">
              <a:latin typeface="+mn-ea"/>
              <a:ea typeface="+mn-ea"/>
            </a:rPr>
            <a:t>（政策対話でのレビュー）</a:t>
          </a:r>
          <a:endParaRPr kumimoji="1" lang="ja-JP" altLang="en-US" sz="1100" dirty="0">
            <a:latin typeface="+mn-ea"/>
            <a:ea typeface="+mn-ea"/>
          </a:endParaRPr>
        </a:p>
      </dgm:t>
    </dgm:pt>
    <dgm:pt modelId="{59984498-4086-4D8A-B2AF-D8E279C4EAA7}" type="parTrans" cxnId="{8922FE1F-7851-4C8B-8667-859D1A2841CF}">
      <dgm:prSet/>
      <dgm:spPr/>
      <dgm:t>
        <a:bodyPr/>
        <a:lstStyle/>
        <a:p>
          <a:endParaRPr kumimoji="1" lang="ja-JP" altLang="en-US"/>
        </a:p>
      </dgm:t>
    </dgm:pt>
    <dgm:pt modelId="{20983689-E5F3-4589-AE2A-5D1E1800C13E}" type="sibTrans" cxnId="{8922FE1F-7851-4C8B-8667-859D1A2841CF}">
      <dgm:prSet/>
      <dgm:spPr/>
      <dgm:t>
        <a:bodyPr/>
        <a:lstStyle/>
        <a:p>
          <a:endParaRPr kumimoji="1" lang="ja-JP" altLang="en-US"/>
        </a:p>
      </dgm:t>
    </dgm:pt>
    <dgm:pt modelId="{20435BEE-6C68-4392-BC12-D685828323EB}">
      <dgm:prSet custT="1"/>
      <dgm:spPr/>
      <dgm:t>
        <a:bodyPr/>
        <a:lstStyle/>
        <a:p>
          <a:r>
            <a:rPr kumimoji="1" lang="ja-JP" altLang="en-US" sz="1600" dirty="0" smtClean="0">
              <a:latin typeface="+mn-ea"/>
              <a:ea typeface="+mn-ea"/>
            </a:rPr>
            <a:t>プロジェクト形成</a:t>
          </a:r>
          <a:endParaRPr kumimoji="1" lang="ja-JP" altLang="en-US" sz="1600" dirty="0">
            <a:latin typeface="+mn-ea"/>
            <a:ea typeface="+mn-ea"/>
          </a:endParaRPr>
        </a:p>
      </dgm:t>
    </dgm:pt>
    <dgm:pt modelId="{F1EE6085-03AB-4000-A0DA-C590EDD8E4E8}" type="parTrans" cxnId="{E9614842-AD0D-440C-B807-8EAF25689BA5}">
      <dgm:prSet/>
      <dgm:spPr/>
      <dgm:t>
        <a:bodyPr/>
        <a:lstStyle/>
        <a:p>
          <a:endParaRPr kumimoji="1" lang="ja-JP" altLang="en-US"/>
        </a:p>
      </dgm:t>
    </dgm:pt>
    <dgm:pt modelId="{3DF878EA-0274-4447-9AAB-F7C5FB0B6417}" type="sibTrans" cxnId="{E9614842-AD0D-440C-B807-8EAF25689BA5}">
      <dgm:prSet/>
      <dgm:spPr/>
      <dgm:t>
        <a:bodyPr/>
        <a:lstStyle/>
        <a:p>
          <a:endParaRPr kumimoji="1" lang="ja-JP" altLang="en-US"/>
        </a:p>
      </dgm:t>
    </dgm:pt>
    <dgm:pt modelId="{59E00CB7-4036-431C-AC18-4703B8CD636F}" type="pres">
      <dgm:prSet presAssocID="{13481384-3552-4412-8C96-B69688AF1A26}" presName="Name0" presStyleCnt="0">
        <dgm:presLayoutVars>
          <dgm:dir/>
          <dgm:resizeHandles val="exact"/>
        </dgm:presLayoutVars>
      </dgm:prSet>
      <dgm:spPr/>
      <dgm:t>
        <a:bodyPr/>
        <a:lstStyle/>
        <a:p>
          <a:endParaRPr kumimoji="1" lang="ja-JP" altLang="en-US"/>
        </a:p>
      </dgm:t>
    </dgm:pt>
    <dgm:pt modelId="{3D1538C1-542F-4862-8C52-11B7E66D2A17}" type="pres">
      <dgm:prSet presAssocID="{2A9885E5-63F3-4BD0-9263-C683EF92CE0A}" presName="node" presStyleLbl="node1" presStyleIdx="0" presStyleCnt="6" custScaleX="61695" custScaleY="50005" custLinFactNeighborX="-41" custLinFactNeighborY="-282">
        <dgm:presLayoutVars>
          <dgm:bulletEnabled val="1"/>
        </dgm:presLayoutVars>
      </dgm:prSet>
      <dgm:spPr/>
      <dgm:t>
        <a:bodyPr/>
        <a:lstStyle/>
        <a:p>
          <a:endParaRPr kumimoji="1" lang="ja-JP" altLang="en-US"/>
        </a:p>
      </dgm:t>
    </dgm:pt>
    <dgm:pt modelId="{28845625-806E-417E-A716-4DAA0F29AFBC}" type="pres">
      <dgm:prSet presAssocID="{5A9C6011-4DD8-43B3-B1E9-9922A306F897}" presName="sibTrans" presStyleLbl="sibTrans1D1" presStyleIdx="0" presStyleCnt="5"/>
      <dgm:spPr/>
      <dgm:t>
        <a:bodyPr/>
        <a:lstStyle/>
        <a:p>
          <a:endParaRPr kumimoji="1" lang="ja-JP" altLang="en-US"/>
        </a:p>
      </dgm:t>
    </dgm:pt>
    <dgm:pt modelId="{FE25AE4B-9D38-457C-ACF5-8AE4224F1CB3}" type="pres">
      <dgm:prSet presAssocID="{5A9C6011-4DD8-43B3-B1E9-9922A306F897}" presName="connectorText" presStyleLbl="sibTrans1D1" presStyleIdx="0" presStyleCnt="5"/>
      <dgm:spPr/>
      <dgm:t>
        <a:bodyPr/>
        <a:lstStyle/>
        <a:p>
          <a:endParaRPr kumimoji="1" lang="ja-JP" altLang="en-US"/>
        </a:p>
      </dgm:t>
    </dgm:pt>
    <dgm:pt modelId="{ACC048C2-D853-49AA-B182-61478B654AB3}" type="pres">
      <dgm:prSet presAssocID="{82BE38BA-692F-4E11-B8D5-9C481016C719}" presName="node" presStyleLbl="node1" presStyleIdx="1" presStyleCnt="6" custScaleX="61695" custScaleY="50005" custLinFactNeighborX="-41" custLinFactNeighborY="-282">
        <dgm:presLayoutVars>
          <dgm:bulletEnabled val="1"/>
        </dgm:presLayoutVars>
      </dgm:prSet>
      <dgm:spPr/>
      <dgm:t>
        <a:bodyPr/>
        <a:lstStyle/>
        <a:p>
          <a:endParaRPr kumimoji="1" lang="ja-JP" altLang="en-US"/>
        </a:p>
      </dgm:t>
    </dgm:pt>
    <dgm:pt modelId="{BE89BECE-3C45-402C-85B3-B3F36AB7FF2C}" type="pres">
      <dgm:prSet presAssocID="{2F0D7A12-63CA-4526-BC2A-27C2070D37D1}" presName="sibTrans" presStyleLbl="sibTrans1D1" presStyleIdx="1" presStyleCnt="5"/>
      <dgm:spPr/>
      <dgm:t>
        <a:bodyPr/>
        <a:lstStyle/>
        <a:p>
          <a:endParaRPr kumimoji="1" lang="ja-JP" altLang="en-US"/>
        </a:p>
      </dgm:t>
    </dgm:pt>
    <dgm:pt modelId="{ADF717B3-1AE9-4145-A9F8-45660D761572}" type="pres">
      <dgm:prSet presAssocID="{2F0D7A12-63CA-4526-BC2A-27C2070D37D1}" presName="connectorText" presStyleLbl="sibTrans1D1" presStyleIdx="1" presStyleCnt="5"/>
      <dgm:spPr/>
      <dgm:t>
        <a:bodyPr/>
        <a:lstStyle/>
        <a:p>
          <a:endParaRPr kumimoji="1" lang="ja-JP" altLang="en-US"/>
        </a:p>
      </dgm:t>
    </dgm:pt>
    <dgm:pt modelId="{0A236357-D988-4FCF-B3AF-96EB61E96034}" type="pres">
      <dgm:prSet presAssocID="{5D83F565-B9F0-40CF-8975-FB91B0B8BCD7}" presName="node" presStyleLbl="node1" presStyleIdx="2" presStyleCnt="6" custScaleX="61695" custScaleY="50005" custLinFactNeighborY="2301">
        <dgm:presLayoutVars>
          <dgm:bulletEnabled val="1"/>
        </dgm:presLayoutVars>
      </dgm:prSet>
      <dgm:spPr/>
      <dgm:t>
        <a:bodyPr/>
        <a:lstStyle/>
        <a:p>
          <a:endParaRPr kumimoji="1" lang="ja-JP" altLang="en-US"/>
        </a:p>
      </dgm:t>
    </dgm:pt>
    <dgm:pt modelId="{2EE37AEE-62FB-403B-B8F7-311795191353}" type="pres">
      <dgm:prSet presAssocID="{6509A65C-DEF1-4E9C-A372-1DC64D4CAE1C}" presName="sibTrans" presStyleLbl="sibTrans1D1" presStyleIdx="2" presStyleCnt="5"/>
      <dgm:spPr/>
      <dgm:t>
        <a:bodyPr/>
        <a:lstStyle/>
        <a:p>
          <a:endParaRPr kumimoji="1" lang="ja-JP" altLang="en-US"/>
        </a:p>
      </dgm:t>
    </dgm:pt>
    <dgm:pt modelId="{0362F206-FED5-44C0-96F6-F5597CA5AA26}" type="pres">
      <dgm:prSet presAssocID="{6509A65C-DEF1-4E9C-A372-1DC64D4CAE1C}" presName="connectorText" presStyleLbl="sibTrans1D1" presStyleIdx="2" presStyleCnt="5"/>
      <dgm:spPr/>
      <dgm:t>
        <a:bodyPr/>
        <a:lstStyle/>
        <a:p>
          <a:endParaRPr kumimoji="1" lang="ja-JP" altLang="en-US"/>
        </a:p>
      </dgm:t>
    </dgm:pt>
    <dgm:pt modelId="{9BDEEE42-D023-452A-95C5-FFDC0C72AE16}" type="pres">
      <dgm:prSet presAssocID="{20435BEE-6C68-4392-BC12-D685828323EB}" presName="node" presStyleLbl="node1" presStyleIdx="3" presStyleCnt="6" custScaleX="61695" custScaleY="50005" custLinFactNeighborX="-41" custLinFactNeighborY="2019">
        <dgm:presLayoutVars>
          <dgm:bulletEnabled val="1"/>
        </dgm:presLayoutVars>
      </dgm:prSet>
      <dgm:spPr/>
      <dgm:t>
        <a:bodyPr/>
        <a:lstStyle/>
        <a:p>
          <a:endParaRPr kumimoji="1" lang="ja-JP" altLang="en-US"/>
        </a:p>
      </dgm:t>
    </dgm:pt>
    <dgm:pt modelId="{78E62547-7FAB-45D0-918B-878960F0B4C5}" type="pres">
      <dgm:prSet presAssocID="{3DF878EA-0274-4447-9AAB-F7C5FB0B6417}" presName="sibTrans" presStyleLbl="sibTrans1D1" presStyleIdx="3" presStyleCnt="5"/>
      <dgm:spPr/>
      <dgm:t>
        <a:bodyPr/>
        <a:lstStyle/>
        <a:p>
          <a:endParaRPr kumimoji="1" lang="ja-JP" altLang="en-US"/>
        </a:p>
      </dgm:t>
    </dgm:pt>
    <dgm:pt modelId="{179B04A8-D300-4109-996D-135C33241516}" type="pres">
      <dgm:prSet presAssocID="{3DF878EA-0274-4447-9AAB-F7C5FB0B6417}" presName="connectorText" presStyleLbl="sibTrans1D1" presStyleIdx="3" presStyleCnt="5"/>
      <dgm:spPr/>
      <dgm:t>
        <a:bodyPr/>
        <a:lstStyle/>
        <a:p>
          <a:endParaRPr kumimoji="1" lang="ja-JP" altLang="en-US"/>
        </a:p>
      </dgm:t>
    </dgm:pt>
    <dgm:pt modelId="{B3D95BE1-D539-40E7-A77D-20A2F1878DC9}" type="pres">
      <dgm:prSet presAssocID="{E7B0BF40-A534-44BA-B0EC-023C1CCE5497}" presName="node" presStyleLbl="node1" presStyleIdx="4" presStyleCnt="6" custScaleX="61695" custScaleY="50005" custLinFactNeighborX="168" custLinFactNeighborY="9512">
        <dgm:presLayoutVars>
          <dgm:bulletEnabled val="1"/>
        </dgm:presLayoutVars>
      </dgm:prSet>
      <dgm:spPr/>
      <dgm:t>
        <a:bodyPr/>
        <a:lstStyle/>
        <a:p>
          <a:endParaRPr kumimoji="1" lang="ja-JP" altLang="en-US"/>
        </a:p>
      </dgm:t>
    </dgm:pt>
    <dgm:pt modelId="{E59BA05A-4956-471C-B63C-6C9169C27BDC}" type="pres">
      <dgm:prSet presAssocID="{3FF801E6-C5BE-4742-B1AD-675A6A266C33}" presName="sibTrans" presStyleLbl="sibTrans1D1" presStyleIdx="4" presStyleCnt="5"/>
      <dgm:spPr/>
      <dgm:t>
        <a:bodyPr/>
        <a:lstStyle/>
        <a:p>
          <a:endParaRPr kumimoji="1" lang="ja-JP" altLang="en-US"/>
        </a:p>
      </dgm:t>
    </dgm:pt>
    <dgm:pt modelId="{86C61B60-9380-4894-81E1-1BC0A087A45A}" type="pres">
      <dgm:prSet presAssocID="{3FF801E6-C5BE-4742-B1AD-675A6A266C33}" presName="connectorText" presStyleLbl="sibTrans1D1" presStyleIdx="4" presStyleCnt="5"/>
      <dgm:spPr/>
      <dgm:t>
        <a:bodyPr/>
        <a:lstStyle/>
        <a:p>
          <a:endParaRPr kumimoji="1" lang="ja-JP" altLang="en-US"/>
        </a:p>
      </dgm:t>
    </dgm:pt>
    <dgm:pt modelId="{9E4272F0-1D02-497A-9E78-3452234AEC36}" type="pres">
      <dgm:prSet presAssocID="{2A2F0121-10B5-4E2C-8A6C-0D96E0BE03DC}" presName="node" presStyleLbl="node1" presStyleIdx="5" presStyleCnt="6" custScaleX="61695" custScaleY="50005" custLinFactNeighborX="168" custLinFactNeighborY="9512">
        <dgm:presLayoutVars>
          <dgm:bulletEnabled val="1"/>
        </dgm:presLayoutVars>
      </dgm:prSet>
      <dgm:spPr/>
      <dgm:t>
        <a:bodyPr/>
        <a:lstStyle/>
        <a:p>
          <a:endParaRPr kumimoji="1" lang="ja-JP" altLang="en-US"/>
        </a:p>
      </dgm:t>
    </dgm:pt>
  </dgm:ptLst>
  <dgm:cxnLst>
    <dgm:cxn modelId="{7A1015B4-F281-44A3-B0B6-8A75DC452BC3}" srcId="{13481384-3552-4412-8C96-B69688AF1A26}" destId="{5D83F565-B9F0-40CF-8975-FB91B0B8BCD7}" srcOrd="2" destOrd="0" parTransId="{3F57D9E5-5BEA-4245-A2D4-601849085F5E}" sibTransId="{6509A65C-DEF1-4E9C-A372-1DC64D4CAE1C}"/>
    <dgm:cxn modelId="{2B0DF6E5-9DB2-443D-AC73-4935144433B8}" type="presOf" srcId="{5A9C6011-4DD8-43B3-B1E9-9922A306F897}" destId="{28845625-806E-417E-A716-4DAA0F29AFBC}" srcOrd="0" destOrd="0" presId="urn:microsoft.com/office/officeart/2005/8/layout/bProcess3"/>
    <dgm:cxn modelId="{3FC67E8E-9D17-4631-9981-2B67A2039CCD}" type="presOf" srcId="{6509A65C-DEF1-4E9C-A372-1DC64D4CAE1C}" destId="{2EE37AEE-62FB-403B-B8F7-311795191353}" srcOrd="0" destOrd="0" presId="urn:microsoft.com/office/officeart/2005/8/layout/bProcess3"/>
    <dgm:cxn modelId="{F18C4D98-D098-4277-866B-099B70A149B8}" type="presOf" srcId="{2F0D7A12-63CA-4526-BC2A-27C2070D37D1}" destId="{ADF717B3-1AE9-4145-A9F8-45660D761572}" srcOrd="1" destOrd="0" presId="urn:microsoft.com/office/officeart/2005/8/layout/bProcess3"/>
    <dgm:cxn modelId="{5E2E6BE6-1FB0-40C3-9A0F-3466FB87004E}" type="presOf" srcId="{2F0D7A12-63CA-4526-BC2A-27C2070D37D1}" destId="{BE89BECE-3C45-402C-85B3-B3F36AB7FF2C}" srcOrd="0" destOrd="0" presId="urn:microsoft.com/office/officeart/2005/8/layout/bProcess3"/>
    <dgm:cxn modelId="{D6DDE937-C7A9-44DD-9F76-F6CD13CC79D4}" type="presOf" srcId="{3FF801E6-C5BE-4742-B1AD-675A6A266C33}" destId="{E59BA05A-4956-471C-B63C-6C9169C27BDC}" srcOrd="0" destOrd="0" presId="urn:microsoft.com/office/officeart/2005/8/layout/bProcess3"/>
    <dgm:cxn modelId="{C1E514A1-E02D-466A-B107-2D02C6021FE8}" type="presOf" srcId="{20435BEE-6C68-4392-BC12-D685828323EB}" destId="{9BDEEE42-D023-452A-95C5-FFDC0C72AE16}" srcOrd="0" destOrd="0" presId="urn:microsoft.com/office/officeart/2005/8/layout/bProcess3"/>
    <dgm:cxn modelId="{6E0D9467-0BA7-4AE8-8DDD-2B6C2D3A1C52}" srcId="{13481384-3552-4412-8C96-B69688AF1A26}" destId="{E7B0BF40-A534-44BA-B0EC-023C1CCE5497}" srcOrd="4" destOrd="0" parTransId="{621689F2-BB6D-4F1E-9A4C-F1A09AF22D01}" sibTransId="{3FF801E6-C5BE-4742-B1AD-675A6A266C33}"/>
    <dgm:cxn modelId="{21D3D06B-A16F-45F8-ABA5-524778572508}" type="presOf" srcId="{3DF878EA-0274-4447-9AAB-F7C5FB0B6417}" destId="{78E62547-7FAB-45D0-918B-878960F0B4C5}" srcOrd="0" destOrd="0" presId="urn:microsoft.com/office/officeart/2005/8/layout/bProcess3"/>
    <dgm:cxn modelId="{2C581767-C0BA-4C8C-BA32-7A14B8B26FE5}" type="presOf" srcId="{2A9885E5-63F3-4BD0-9263-C683EF92CE0A}" destId="{3D1538C1-542F-4862-8C52-11B7E66D2A17}" srcOrd="0" destOrd="0" presId="urn:microsoft.com/office/officeart/2005/8/layout/bProcess3"/>
    <dgm:cxn modelId="{C62873D2-BE00-4533-9B06-7F4562A32CC6}" type="presOf" srcId="{82BE38BA-692F-4E11-B8D5-9C481016C719}" destId="{ACC048C2-D853-49AA-B182-61478B654AB3}" srcOrd="0" destOrd="0" presId="urn:microsoft.com/office/officeart/2005/8/layout/bProcess3"/>
    <dgm:cxn modelId="{D0C33871-23C1-42CB-92AC-6A79A6A4D96E}" type="presOf" srcId="{3FF801E6-C5BE-4742-B1AD-675A6A266C33}" destId="{86C61B60-9380-4894-81E1-1BC0A087A45A}" srcOrd="1" destOrd="0" presId="urn:microsoft.com/office/officeart/2005/8/layout/bProcess3"/>
    <dgm:cxn modelId="{5295C024-DB04-4DAE-82B4-7850F4842F21}" srcId="{13481384-3552-4412-8C96-B69688AF1A26}" destId="{82BE38BA-692F-4E11-B8D5-9C481016C719}" srcOrd="1" destOrd="0" parTransId="{18AEDD19-BDBD-439F-8D12-983A4C2B53F0}" sibTransId="{2F0D7A12-63CA-4526-BC2A-27C2070D37D1}"/>
    <dgm:cxn modelId="{8922FE1F-7851-4C8B-8667-859D1A2841CF}" srcId="{13481384-3552-4412-8C96-B69688AF1A26}" destId="{2A2F0121-10B5-4E2C-8A6C-0D96E0BE03DC}" srcOrd="5" destOrd="0" parTransId="{59984498-4086-4D8A-B2AF-D8E279C4EAA7}" sibTransId="{20983689-E5F3-4589-AE2A-5D1E1800C13E}"/>
    <dgm:cxn modelId="{1A3BC52F-F4EB-4C5D-9117-B32D4E808367}" type="presOf" srcId="{5A9C6011-4DD8-43B3-B1E9-9922A306F897}" destId="{FE25AE4B-9D38-457C-ACF5-8AE4224F1CB3}" srcOrd="1" destOrd="0" presId="urn:microsoft.com/office/officeart/2005/8/layout/bProcess3"/>
    <dgm:cxn modelId="{59BB4807-B7B3-47BB-8746-D4AAD6D5F892}" type="presOf" srcId="{3DF878EA-0274-4447-9AAB-F7C5FB0B6417}" destId="{179B04A8-D300-4109-996D-135C33241516}" srcOrd="1" destOrd="0" presId="urn:microsoft.com/office/officeart/2005/8/layout/bProcess3"/>
    <dgm:cxn modelId="{EE2C5476-A4EF-4683-B5B7-9F3550FB56AD}" type="presOf" srcId="{6509A65C-DEF1-4E9C-A372-1DC64D4CAE1C}" destId="{0362F206-FED5-44C0-96F6-F5597CA5AA26}" srcOrd="1" destOrd="0" presId="urn:microsoft.com/office/officeart/2005/8/layout/bProcess3"/>
    <dgm:cxn modelId="{EC69D29A-CAAC-4F6C-B807-26085DACBE7D}" type="presOf" srcId="{5D83F565-B9F0-40CF-8975-FB91B0B8BCD7}" destId="{0A236357-D988-4FCF-B3AF-96EB61E96034}" srcOrd="0" destOrd="0" presId="urn:microsoft.com/office/officeart/2005/8/layout/bProcess3"/>
    <dgm:cxn modelId="{74F5029A-34E2-44CD-86CA-C1A6396B39C8}" type="presOf" srcId="{E7B0BF40-A534-44BA-B0EC-023C1CCE5497}" destId="{B3D95BE1-D539-40E7-A77D-20A2F1878DC9}" srcOrd="0" destOrd="0" presId="urn:microsoft.com/office/officeart/2005/8/layout/bProcess3"/>
    <dgm:cxn modelId="{E9614842-AD0D-440C-B807-8EAF25689BA5}" srcId="{13481384-3552-4412-8C96-B69688AF1A26}" destId="{20435BEE-6C68-4392-BC12-D685828323EB}" srcOrd="3" destOrd="0" parTransId="{F1EE6085-03AB-4000-A0DA-C590EDD8E4E8}" sibTransId="{3DF878EA-0274-4447-9AAB-F7C5FB0B6417}"/>
    <dgm:cxn modelId="{7E3EA6E3-14C7-4A7A-8AFD-5342D93ED6A2}" type="presOf" srcId="{13481384-3552-4412-8C96-B69688AF1A26}" destId="{59E00CB7-4036-431C-AC18-4703B8CD636F}" srcOrd="0" destOrd="0" presId="urn:microsoft.com/office/officeart/2005/8/layout/bProcess3"/>
    <dgm:cxn modelId="{504C9BAA-0ADF-4666-A76C-0E0CAFB70405}" srcId="{13481384-3552-4412-8C96-B69688AF1A26}" destId="{2A9885E5-63F3-4BD0-9263-C683EF92CE0A}" srcOrd="0" destOrd="0" parTransId="{8645AB21-8DE2-4DFE-A8BB-5D5322253CB9}" sibTransId="{5A9C6011-4DD8-43B3-B1E9-9922A306F897}"/>
    <dgm:cxn modelId="{E8155ABB-48DF-4A71-B9CE-F12B8F44EE16}" type="presOf" srcId="{2A2F0121-10B5-4E2C-8A6C-0D96E0BE03DC}" destId="{9E4272F0-1D02-497A-9E78-3452234AEC36}" srcOrd="0" destOrd="0" presId="urn:microsoft.com/office/officeart/2005/8/layout/bProcess3"/>
    <dgm:cxn modelId="{1993F2A2-6358-4ACE-BD8C-4C0D17C521E0}" type="presParOf" srcId="{59E00CB7-4036-431C-AC18-4703B8CD636F}" destId="{3D1538C1-542F-4862-8C52-11B7E66D2A17}" srcOrd="0" destOrd="0" presId="urn:microsoft.com/office/officeart/2005/8/layout/bProcess3"/>
    <dgm:cxn modelId="{94E45BF3-84E1-4E50-9798-1D0839DD0115}" type="presParOf" srcId="{59E00CB7-4036-431C-AC18-4703B8CD636F}" destId="{28845625-806E-417E-A716-4DAA0F29AFBC}" srcOrd="1" destOrd="0" presId="urn:microsoft.com/office/officeart/2005/8/layout/bProcess3"/>
    <dgm:cxn modelId="{EC40BA7C-2773-4616-842C-FF8F35D04DF4}" type="presParOf" srcId="{28845625-806E-417E-A716-4DAA0F29AFBC}" destId="{FE25AE4B-9D38-457C-ACF5-8AE4224F1CB3}" srcOrd="0" destOrd="0" presId="urn:microsoft.com/office/officeart/2005/8/layout/bProcess3"/>
    <dgm:cxn modelId="{092697D7-963A-4C69-A11E-893F20137FB4}" type="presParOf" srcId="{59E00CB7-4036-431C-AC18-4703B8CD636F}" destId="{ACC048C2-D853-49AA-B182-61478B654AB3}" srcOrd="2" destOrd="0" presId="urn:microsoft.com/office/officeart/2005/8/layout/bProcess3"/>
    <dgm:cxn modelId="{0470DC8E-FCB3-4094-90AA-7CAE3788AB56}" type="presParOf" srcId="{59E00CB7-4036-431C-AC18-4703B8CD636F}" destId="{BE89BECE-3C45-402C-85B3-B3F36AB7FF2C}" srcOrd="3" destOrd="0" presId="urn:microsoft.com/office/officeart/2005/8/layout/bProcess3"/>
    <dgm:cxn modelId="{BA5488BC-3D7D-47EB-A6E3-77EA050BDDE2}" type="presParOf" srcId="{BE89BECE-3C45-402C-85B3-B3F36AB7FF2C}" destId="{ADF717B3-1AE9-4145-A9F8-45660D761572}" srcOrd="0" destOrd="0" presId="urn:microsoft.com/office/officeart/2005/8/layout/bProcess3"/>
    <dgm:cxn modelId="{317EAC25-9569-4861-B98F-4741EF7901E7}" type="presParOf" srcId="{59E00CB7-4036-431C-AC18-4703B8CD636F}" destId="{0A236357-D988-4FCF-B3AF-96EB61E96034}" srcOrd="4" destOrd="0" presId="urn:microsoft.com/office/officeart/2005/8/layout/bProcess3"/>
    <dgm:cxn modelId="{03D2F94A-B235-4C40-B50B-B675502B999F}" type="presParOf" srcId="{59E00CB7-4036-431C-AC18-4703B8CD636F}" destId="{2EE37AEE-62FB-403B-B8F7-311795191353}" srcOrd="5" destOrd="0" presId="urn:microsoft.com/office/officeart/2005/8/layout/bProcess3"/>
    <dgm:cxn modelId="{3AFC0371-76B2-4804-BC83-D8DAF5B03241}" type="presParOf" srcId="{2EE37AEE-62FB-403B-B8F7-311795191353}" destId="{0362F206-FED5-44C0-96F6-F5597CA5AA26}" srcOrd="0" destOrd="0" presId="urn:microsoft.com/office/officeart/2005/8/layout/bProcess3"/>
    <dgm:cxn modelId="{A4E75C67-5CA3-421C-AB08-87156790FF44}" type="presParOf" srcId="{59E00CB7-4036-431C-AC18-4703B8CD636F}" destId="{9BDEEE42-D023-452A-95C5-FFDC0C72AE16}" srcOrd="6" destOrd="0" presId="urn:microsoft.com/office/officeart/2005/8/layout/bProcess3"/>
    <dgm:cxn modelId="{6D146518-23D7-4E94-956E-DAA805765D1C}" type="presParOf" srcId="{59E00CB7-4036-431C-AC18-4703B8CD636F}" destId="{78E62547-7FAB-45D0-918B-878960F0B4C5}" srcOrd="7" destOrd="0" presId="urn:microsoft.com/office/officeart/2005/8/layout/bProcess3"/>
    <dgm:cxn modelId="{2378CD2F-EA28-4C71-BB9B-D3A875E3C09E}" type="presParOf" srcId="{78E62547-7FAB-45D0-918B-878960F0B4C5}" destId="{179B04A8-D300-4109-996D-135C33241516}" srcOrd="0" destOrd="0" presId="urn:microsoft.com/office/officeart/2005/8/layout/bProcess3"/>
    <dgm:cxn modelId="{B385FC83-D7D5-4D0D-B54B-7B15E582D9E7}" type="presParOf" srcId="{59E00CB7-4036-431C-AC18-4703B8CD636F}" destId="{B3D95BE1-D539-40E7-A77D-20A2F1878DC9}" srcOrd="8" destOrd="0" presId="urn:microsoft.com/office/officeart/2005/8/layout/bProcess3"/>
    <dgm:cxn modelId="{A91054B0-F4A1-4A59-BA05-EC01693032C2}" type="presParOf" srcId="{59E00CB7-4036-431C-AC18-4703B8CD636F}" destId="{E59BA05A-4956-471C-B63C-6C9169C27BDC}" srcOrd="9" destOrd="0" presId="urn:microsoft.com/office/officeart/2005/8/layout/bProcess3"/>
    <dgm:cxn modelId="{E0EC8624-583A-44D4-A03B-A00F0C6D42C3}" type="presParOf" srcId="{E59BA05A-4956-471C-B63C-6C9169C27BDC}" destId="{86C61B60-9380-4894-81E1-1BC0A087A45A}" srcOrd="0" destOrd="0" presId="urn:microsoft.com/office/officeart/2005/8/layout/bProcess3"/>
    <dgm:cxn modelId="{D84E9807-79C0-4041-938F-6307A5F7E27D}" type="presParOf" srcId="{59E00CB7-4036-431C-AC18-4703B8CD636F}" destId="{9E4272F0-1D02-497A-9E78-3452234AEC36}"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45625-806E-417E-A716-4DAA0F29AFBC}">
      <dsp:nvSpPr>
        <dsp:cNvPr id="0" name=""/>
        <dsp:cNvSpPr/>
      </dsp:nvSpPr>
      <dsp:spPr>
        <a:xfrm>
          <a:off x="1973464" y="448448"/>
          <a:ext cx="705644" cy="91440"/>
        </a:xfrm>
        <a:custGeom>
          <a:avLst/>
          <a:gdLst/>
          <a:ahLst/>
          <a:cxnLst/>
          <a:rect l="0" t="0" r="0" b="0"/>
          <a:pathLst>
            <a:path>
              <a:moveTo>
                <a:pt x="0" y="45720"/>
              </a:moveTo>
              <a:lnTo>
                <a:pt x="70564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307880" y="490487"/>
        <a:ext cx="36812" cy="7362"/>
      </dsp:txXfrm>
    </dsp:sp>
    <dsp:sp modelId="{3D1538C1-542F-4862-8C52-11B7E66D2A17}">
      <dsp:nvSpPr>
        <dsp:cNvPr id="0" name=""/>
        <dsp:cNvSpPr/>
      </dsp:nvSpPr>
      <dsp:spPr>
        <a:xfrm>
          <a:off x="368" y="13960"/>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事前調査</a:t>
          </a:r>
          <a:endParaRPr kumimoji="1" lang="en-US" altLang="ja-JP" sz="1600" kern="1200" dirty="0" smtClean="0">
            <a:latin typeface="+mn-ea"/>
            <a:ea typeface="+mn-ea"/>
          </a:endParaRPr>
        </a:p>
        <a:p>
          <a:pPr lvl="0" algn="ctr" defTabSz="711200">
            <a:lnSpc>
              <a:spcPct val="90000"/>
            </a:lnSpc>
            <a:spcBef>
              <a:spcPct val="0"/>
            </a:spcBef>
            <a:spcAft>
              <a:spcPct val="35000"/>
            </a:spcAft>
          </a:pPr>
          <a:r>
            <a:rPr kumimoji="1" lang="ja-JP" altLang="en-US" sz="1200" kern="1200" dirty="0" smtClean="0">
              <a:latin typeface="+mn-ea"/>
              <a:ea typeface="+mn-ea"/>
            </a:rPr>
            <a:t>（国内企業の海外展開ニーズ調査含む）</a:t>
          </a:r>
          <a:endParaRPr kumimoji="1" lang="ja-JP" altLang="en-US" sz="1200" kern="1200" dirty="0">
            <a:latin typeface="+mn-ea"/>
            <a:ea typeface="+mn-ea"/>
          </a:endParaRPr>
        </a:p>
      </dsp:txBody>
      <dsp:txXfrm>
        <a:off x="368" y="13960"/>
        <a:ext cx="1974896" cy="960415"/>
      </dsp:txXfrm>
    </dsp:sp>
    <dsp:sp modelId="{BE89BECE-3C45-402C-85B3-B3F36AB7FF2C}">
      <dsp:nvSpPr>
        <dsp:cNvPr id="0" name=""/>
        <dsp:cNvSpPr/>
      </dsp:nvSpPr>
      <dsp:spPr>
        <a:xfrm>
          <a:off x="989128" y="972576"/>
          <a:ext cx="2709828" cy="755254"/>
        </a:xfrm>
        <a:custGeom>
          <a:avLst/>
          <a:gdLst/>
          <a:ahLst/>
          <a:cxnLst/>
          <a:rect l="0" t="0" r="0" b="0"/>
          <a:pathLst>
            <a:path>
              <a:moveTo>
                <a:pt x="2709828" y="0"/>
              </a:moveTo>
              <a:lnTo>
                <a:pt x="2709828" y="394727"/>
              </a:lnTo>
              <a:lnTo>
                <a:pt x="0" y="394727"/>
              </a:lnTo>
              <a:lnTo>
                <a:pt x="0" y="75525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73505" y="1346522"/>
        <a:ext cx="141073" cy="7362"/>
      </dsp:txXfrm>
    </dsp:sp>
    <dsp:sp modelId="{ACC048C2-D853-49AA-B182-61478B654AB3}">
      <dsp:nvSpPr>
        <dsp:cNvPr id="0" name=""/>
        <dsp:cNvSpPr/>
      </dsp:nvSpPr>
      <dsp:spPr>
        <a:xfrm>
          <a:off x="2711508" y="13960"/>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現地準備会議</a:t>
          </a:r>
          <a:endParaRPr kumimoji="1" lang="ja-JP" altLang="en-US" sz="1600" kern="1200" dirty="0">
            <a:latin typeface="+mn-ea"/>
            <a:ea typeface="+mn-ea"/>
          </a:endParaRPr>
        </a:p>
      </dsp:txBody>
      <dsp:txXfrm>
        <a:off x="2711508" y="13960"/>
        <a:ext cx="1974896" cy="960415"/>
      </dsp:txXfrm>
    </dsp:sp>
    <dsp:sp modelId="{2EE37AEE-62FB-403B-B8F7-311795191353}">
      <dsp:nvSpPr>
        <dsp:cNvPr id="0" name=""/>
        <dsp:cNvSpPr/>
      </dsp:nvSpPr>
      <dsp:spPr>
        <a:xfrm>
          <a:off x="1974776" y="2189302"/>
          <a:ext cx="704332" cy="91440"/>
        </a:xfrm>
        <a:custGeom>
          <a:avLst/>
          <a:gdLst/>
          <a:ahLst/>
          <a:cxnLst/>
          <a:rect l="0" t="0" r="0" b="0"/>
          <a:pathLst>
            <a:path>
              <a:moveTo>
                <a:pt x="0" y="51136"/>
              </a:moveTo>
              <a:lnTo>
                <a:pt x="369266" y="51136"/>
              </a:lnTo>
              <a:lnTo>
                <a:pt x="369266" y="45720"/>
              </a:lnTo>
              <a:lnTo>
                <a:pt x="70433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308568" y="2231340"/>
        <a:ext cx="36747" cy="7362"/>
      </dsp:txXfrm>
    </dsp:sp>
    <dsp:sp modelId="{0A236357-D988-4FCF-B3AF-96EB61E96034}">
      <dsp:nvSpPr>
        <dsp:cNvPr id="0" name=""/>
        <dsp:cNvSpPr/>
      </dsp:nvSpPr>
      <dsp:spPr>
        <a:xfrm>
          <a:off x="1680" y="1760230"/>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政策対話</a:t>
          </a:r>
          <a:endParaRPr kumimoji="1" lang="en-US" altLang="ja-JP" sz="1600" kern="1200" dirty="0" smtClean="0">
            <a:latin typeface="+mn-ea"/>
            <a:ea typeface="+mn-ea"/>
          </a:endParaRPr>
        </a:p>
        <a:p>
          <a:pPr lvl="0" algn="ctr" defTabSz="711200">
            <a:lnSpc>
              <a:spcPct val="90000"/>
            </a:lnSpc>
            <a:spcBef>
              <a:spcPct val="0"/>
            </a:spcBef>
            <a:spcAft>
              <a:spcPct val="35000"/>
            </a:spcAft>
          </a:pPr>
          <a:r>
            <a:rPr kumimoji="1" lang="ja-JP" altLang="en-US" sz="1200" kern="1200" dirty="0" smtClean="0">
              <a:latin typeface="+mn-ea"/>
              <a:ea typeface="+mn-ea"/>
            </a:rPr>
            <a:t>（</a:t>
          </a:r>
          <a:r>
            <a:rPr kumimoji="1" lang="en-US" altLang="ja-JP" sz="1200" kern="1200" dirty="0" smtClean="0">
              <a:latin typeface="+mn-ea"/>
              <a:ea typeface="+mn-ea"/>
            </a:rPr>
            <a:t>1</a:t>
          </a:r>
          <a:r>
            <a:rPr kumimoji="1" lang="ja-JP" altLang="en-US" sz="1200" kern="1200" dirty="0" smtClean="0">
              <a:latin typeface="+mn-ea"/>
              <a:ea typeface="+mn-ea"/>
            </a:rPr>
            <a:t>回につき</a:t>
          </a:r>
          <a:r>
            <a:rPr kumimoji="1" lang="en-US" altLang="ja-JP" sz="1200" kern="1200" dirty="0" smtClean="0">
              <a:latin typeface="+mn-ea"/>
              <a:ea typeface="+mn-ea"/>
            </a:rPr>
            <a:t>1</a:t>
          </a:r>
          <a:r>
            <a:rPr kumimoji="1" lang="ja-JP" altLang="en-US" sz="1200" kern="1200" dirty="0" smtClean="0">
              <a:latin typeface="+mn-ea"/>
              <a:ea typeface="+mn-ea"/>
            </a:rPr>
            <a:t>テーマ）</a:t>
          </a:r>
          <a:endParaRPr kumimoji="1" lang="ja-JP" altLang="en-US" sz="1600" kern="1200" dirty="0">
            <a:latin typeface="+mn-ea"/>
            <a:ea typeface="+mn-ea"/>
          </a:endParaRPr>
        </a:p>
      </dsp:txBody>
      <dsp:txXfrm>
        <a:off x="1680" y="1760230"/>
        <a:ext cx="1974896" cy="960415"/>
      </dsp:txXfrm>
    </dsp:sp>
    <dsp:sp modelId="{78E62547-7FAB-45D0-918B-878960F0B4C5}">
      <dsp:nvSpPr>
        <dsp:cNvPr id="0" name=""/>
        <dsp:cNvSpPr/>
      </dsp:nvSpPr>
      <dsp:spPr>
        <a:xfrm>
          <a:off x="994506" y="2713429"/>
          <a:ext cx="2704450" cy="686244"/>
        </a:xfrm>
        <a:custGeom>
          <a:avLst/>
          <a:gdLst/>
          <a:ahLst/>
          <a:cxnLst/>
          <a:rect l="0" t="0" r="0" b="0"/>
          <a:pathLst>
            <a:path>
              <a:moveTo>
                <a:pt x="2704450" y="0"/>
              </a:moveTo>
              <a:lnTo>
                <a:pt x="2704450" y="360222"/>
              </a:lnTo>
              <a:lnTo>
                <a:pt x="0" y="360222"/>
              </a:lnTo>
              <a:lnTo>
                <a:pt x="0" y="68624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76785" y="3052870"/>
        <a:ext cx="139892" cy="7362"/>
      </dsp:txXfrm>
    </dsp:sp>
    <dsp:sp modelId="{9BDEEE42-D023-452A-95C5-FFDC0C72AE16}">
      <dsp:nvSpPr>
        <dsp:cNvPr id="0" name=""/>
        <dsp:cNvSpPr/>
      </dsp:nvSpPr>
      <dsp:spPr>
        <a:xfrm>
          <a:off x="2711508" y="1754814"/>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プロジェクト形成</a:t>
          </a:r>
          <a:endParaRPr kumimoji="1" lang="ja-JP" altLang="en-US" sz="1600" kern="1200" dirty="0">
            <a:latin typeface="+mn-ea"/>
            <a:ea typeface="+mn-ea"/>
          </a:endParaRPr>
        </a:p>
      </dsp:txBody>
      <dsp:txXfrm>
        <a:off x="2711508" y="1754814"/>
        <a:ext cx="1974896" cy="960415"/>
      </dsp:txXfrm>
    </dsp:sp>
    <dsp:sp modelId="{E59BA05A-4956-471C-B63C-6C9169C27BDC}">
      <dsp:nvSpPr>
        <dsp:cNvPr id="0" name=""/>
        <dsp:cNvSpPr/>
      </dsp:nvSpPr>
      <dsp:spPr>
        <a:xfrm>
          <a:off x="1980154" y="3866561"/>
          <a:ext cx="701947" cy="91440"/>
        </a:xfrm>
        <a:custGeom>
          <a:avLst/>
          <a:gdLst/>
          <a:ahLst/>
          <a:cxnLst/>
          <a:rect l="0" t="0" r="0" b="0"/>
          <a:pathLst>
            <a:path>
              <a:moveTo>
                <a:pt x="0" y="45720"/>
              </a:moveTo>
              <a:lnTo>
                <a:pt x="70194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312814" y="3908600"/>
        <a:ext cx="36627" cy="7362"/>
      </dsp:txXfrm>
    </dsp:sp>
    <dsp:sp modelId="{B3D95BE1-D539-40E7-A77D-20A2F1878DC9}">
      <dsp:nvSpPr>
        <dsp:cNvPr id="0" name=""/>
        <dsp:cNvSpPr/>
      </dsp:nvSpPr>
      <dsp:spPr>
        <a:xfrm>
          <a:off x="7058" y="3432073"/>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プロジェクト実施</a:t>
          </a:r>
          <a:endParaRPr kumimoji="1" lang="en-US" altLang="ja-JP" sz="1600" kern="1200" dirty="0" smtClean="0">
            <a:latin typeface="+mn-ea"/>
            <a:ea typeface="+mn-ea"/>
          </a:endParaRPr>
        </a:p>
        <a:p>
          <a:pPr lvl="0" algn="ctr" defTabSz="711200">
            <a:lnSpc>
              <a:spcPct val="90000"/>
            </a:lnSpc>
            <a:spcBef>
              <a:spcPct val="0"/>
            </a:spcBef>
            <a:spcAft>
              <a:spcPct val="35000"/>
            </a:spcAft>
          </a:pPr>
          <a:r>
            <a:rPr kumimoji="1" lang="ja-JP" altLang="en-US" sz="1200" kern="1200" dirty="0" smtClean="0">
              <a:latin typeface="+mn-ea"/>
              <a:ea typeface="+mn-ea"/>
            </a:rPr>
            <a:t>（ツール：専門家派遣、研修、調査等）</a:t>
          </a:r>
          <a:endParaRPr kumimoji="1" lang="ja-JP" altLang="en-US" sz="1200" kern="1200" dirty="0">
            <a:latin typeface="+mn-ea"/>
            <a:ea typeface="+mn-ea"/>
          </a:endParaRPr>
        </a:p>
      </dsp:txBody>
      <dsp:txXfrm>
        <a:off x="7058" y="3432073"/>
        <a:ext cx="1974896" cy="960415"/>
      </dsp:txXfrm>
    </dsp:sp>
    <dsp:sp modelId="{9E4272F0-1D02-497A-9E78-3452234AEC36}">
      <dsp:nvSpPr>
        <dsp:cNvPr id="0" name=""/>
        <dsp:cNvSpPr/>
      </dsp:nvSpPr>
      <dsp:spPr>
        <a:xfrm>
          <a:off x="2714501" y="3432073"/>
          <a:ext cx="1974896" cy="960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kumimoji="1" lang="ja-JP" altLang="en-US" sz="1600" kern="1200" dirty="0" smtClean="0">
              <a:latin typeface="+mn-ea"/>
              <a:ea typeface="+mn-ea"/>
            </a:rPr>
            <a:t>フォローアップ</a:t>
          </a:r>
          <a:endParaRPr kumimoji="1" lang="en-US" altLang="ja-JP" sz="1600" kern="1200" dirty="0" smtClean="0">
            <a:latin typeface="+mn-ea"/>
            <a:ea typeface="+mn-ea"/>
          </a:endParaRPr>
        </a:p>
        <a:p>
          <a:pPr lvl="0" algn="ctr" defTabSz="711200">
            <a:lnSpc>
              <a:spcPct val="90000"/>
            </a:lnSpc>
            <a:spcBef>
              <a:spcPct val="0"/>
            </a:spcBef>
            <a:spcAft>
              <a:spcPct val="35000"/>
            </a:spcAft>
          </a:pPr>
          <a:r>
            <a:rPr kumimoji="1" lang="ja-JP" altLang="en-US" sz="1100" kern="1200" dirty="0" smtClean="0">
              <a:latin typeface="+mn-ea"/>
              <a:ea typeface="+mn-ea"/>
            </a:rPr>
            <a:t>（政策対話でのレビュー）</a:t>
          </a:r>
          <a:endParaRPr kumimoji="1" lang="ja-JP" altLang="en-US" sz="1100" kern="1200" dirty="0">
            <a:latin typeface="+mn-ea"/>
            <a:ea typeface="+mn-ea"/>
          </a:endParaRPr>
        </a:p>
      </dsp:txBody>
      <dsp:txXfrm>
        <a:off x="2714501" y="3432073"/>
        <a:ext cx="1974896" cy="96041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002335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35E722-DCEB-4B9B-850A-0990A504E40F}" type="slidenum">
              <a:rPr kumimoji="1" lang="ja-JP" altLang="en-US" smtClean="0"/>
              <a:t>4</a:t>
            </a:fld>
            <a:endParaRPr kumimoji="1" lang="ja-JP" altLang="en-US"/>
          </a:p>
        </p:txBody>
      </p:sp>
    </p:spTree>
    <p:extLst>
      <p:ext uri="{BB962C8B-B14F-4D97-AF65-F5344CB8AC3E}">
        <p14:creationId xmlns:p14="http://schemas.microsoft.com/office/powerpoint/2010/main" val="2231712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67EC87EA-F2D4-49AD-A826-589ED0BC3EF6}" type="datetime1">
              <a:rPr kumimoji="1" lang="ja-JP" altLang="en-US" smtClean="0"/>
              <a:t>2013/2/12</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機密性１</a:t>
            </a:r>
            <a:endParaRPr kumimoji="1" lang="en-US" altLang="ja-JP" sz="1400" dirty="0" smtClean="0">
              <a:latin typeface="ＭＳ Ｐゴシック" pitchFamily="50" charset="-128"/>
              <a:ea typeface="ＭＳ Ｐゴシック" pitchFamily="50" charset="-128"/>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328B3DDF-5129-4A5E-97E3-CD2C3EF2FD3F}" type="datetime1">
              <a:rPr kumimoji="1" lang="ja-JP" altLang="en-US" smtClean="0"/>
              <a:t>2013/2/12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EFFF5644-83ED-4704-84D7-838A896D0151}" type="datetime1">
              <a:rPr kumimoji="1" lang="ja-JP" altLang="en-US" smtClean="0"/>
              <a:t>2013/2/12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1A25E05F-1B89-4A33-A71E-D4B592DDFC9B}" type="datetime1">
              <a:rPr kumimoji="1" lang="ja-JP" altLang="en-US" smtClean="0"/>
              <a:t>2013/2/12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082A9167-8994-45D0-B3FD-E6DF06CD28E3}" type="datetime1">
              <a:rPr kumimoji="1" lang="ja-JP" altLang="en-US" smtClean="0"/>
              <a:t>2013/2/12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279DE434-0CE6-438E-B079-11C25C76515D}" type="datetime1">
              <a:rPr kumimoji="1" lang="ja-JP" altLang="en-US" smtClean="0"/>
              <a:t>2013/2/12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01FF7262-57A5-42B1-BD0B-BA0FF17F3BD2}" type="datetime1">
              <a:rPr kumimoji="1" lang="ja-JP" altLang="en-US" smtClean="0"/>
              <a:t>2013/2/12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6F51EBBD-B1FA-498C-9A9E-D5AB67B1376C}" type="datetime1">
              <a:rPr kumimoji="1" lang="ja-JP" altLang="en-US" smtClean="0"/>
              <a:t>2013/2/12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機密性１</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151C5-0540-4186-8832-32AE0FCF357F}" type="datetime1">
              <a:rPr kumimoji="1" lang="ja-JP" altLang="en-US" smtClean="0"/>
              <a:t>2013/2/12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5" name="テキスト ボックス 4"/>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A921225-0CF9-4CE5-A1CE-B526B0018AAE}" type="datetime1">
              <a:rPr kumimoji="1" lang="ja-JP" altLang="en-US" smtClean="0"/>
              <a:t>2013/2/12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FE2AF1B6-2389-4EA2-AC86-694E6F25D6ED}" type="datetime1">
              <a:rPr kumimoji="1" lang="ja-JP" altLang="en-US" smtClean="0"/>
              <a:t>2013/2/12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D9550142-B990-490A-A107-ED7302A7FD52}"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3" name="テキスト ボックス 12"/>
          <p:cNvSpPr txBox="1"/>
          <p:nvPr userDrawn="1"/>
        </p:nvSpPr>
        <p:spPr>
          <a:xfrm>
            <a:off x="8192380" y="44450"/>
            <a:ext cx="899592"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167FD6-0E72-4BA6-ABED-0E4C214D5EFF}" type="datetime1">
              <a:rPr kumimoji="1" lang="ja-JP" altLang="en-US" smtClean="0"/>
              <a:t>2013/2/12</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550142-B990-490A-A107-ED7302A7FD52}"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ctrTitle"/>
          </p:nvPr>
        </p:nvSpPr>
        <p:spPr>
          <a:xfrm>
            <a:off x="323528" y="1742951"/>
            <a:ext cx="8134672" cy="1470025"/>
          </a:xfrm>
        </p:spPr>
        <p:txBody>
          <a:bodyPr>
            <a:noAutofit/>
          </a:bodyPr>
          <a:lstStyle/>
          <a:p>
            <a:r>
              <a:rPr lang="en-US" altLang="ja-JP" sz="4000" dirty="0" smtClean="0">
                <a:latin typeface="+mn-ea"/>
                <a:ea typeface="+mn-ea"/>
              </a:rPr>
              <a:t>Green Aid Plan</a:t>
            </a:r>
            <a:r>
              <a:rPr lang="ja-JP" altLang="en-US" sz="4000" dirty="0">
                <a:latin typeface="+mn-ea"/>
                <a:ea typeface="+mn-ea"/>
              </a:rPr>
              <a:t> </a:t>
            </a:r>
            <a:r>
              <a:rPr lang="en-US" altLang="ja-JP" sz="4000" dirty="0" smtClean="0">
                <a:latin typeface="+mn-ea"/>
                <a:ea typeface="+mn-ea"/>
              </a:rPr>
              <a:t>(GAP) </a:t>
            </a:r>
            <a:br>
              <a:rPr lang="en-US" altLang="ja-JP" sz="4000" dirty="0" smtClean="0">
                <a:latin typeface="+mn-ea"/>
                <a:ea typeface="+mn-ea"/>
              </a:rPr>
            </a:br>
            <a:r>
              <a:rPr lang="en-US" altLang="ja-JP" sz="4000" dirty="0" smtClean="0">
                <a:latin typeface="+mn-ea"/>
                <a:ea typeface="+mn-ea"/>
              </a:rPr>
              <a:t>/Green Partnership Program (GPP) </a:t>
            </a:r>
            <a:r>
              <a:rPr lang="ja-JP" altLang="en-US" sz="4000" dirty="0" smtClean="0">
                <a:latin typeface="+mn-ea"/>
                <a:ea typeface="+mn-ea"/>
              </a:rPr>
              <a:t>の進め方（案）</a:t>
            </a:r>
            <a:endParaRPr kumimoji="1" lang="ja-JP" altLang="en-US" sz="4000" dirty="0">
              <a:latin typeface="+mn-ea"/>
              <a:ea typeface="+mn-ea"/>
            </a:endParaRPr>
          </a:p>
        </p:txBody>
      </p:sp>
      <p:sp>
        <p:nvSpPr>
          <p:cNvPr id="11" name="サブタイトル 10"/>
          <p:cNvSpPr>
            <a:spLocks noGrp="1"/>
          </p:cNvSpPr>
          <p:nvPr>
            <p:ph type="subTitle" idx="1"/>
          </p:nvPr>
        </p:nvSpPr>
        <p:spPr>
          <a:xfrm>
            <a:off x="1371600" y="4412704"/>
            <a:ext cx="6400800" cy="1752600"/>
          </a:xfrm>
        </p:spPr>
        <p:txBody>
          <a:bodyPr>
            <a:normAutofit/>
          </a:bodyPr>
          <a:lstStyle/>
          <a:p>
            <a:r>
              <a:rPr kumimoji="1" lang="ja-JP" altLang="en-US" dirty="0" smtClean="0"/>
              <a:t>平成２５年２月</a:t>
            </a:r>
            <a:endParaRPr kumimoji="1" lang="en-US" altLang="ja-JP" dirty="0" smtClean="0"/>
          </a:p>
          <a:p>
            <a:r>
              <a:rPr lang="ja-JP" altLang="en-US" dirty="0"/>
              <a:t>貿易経済</a:t>
            </a:r>
            <a:r>
              <a:rPr lang="ja-JP" altLang="en-US" dirty="0" smtClean="0"/>
              <a:t>協力局技術協力課</a:t>
            </a:r>
            <a:endParaRPr kumimoji="1" lang="ja-JP" altLang="en-US" dirty="0"/>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Tree>
    <p:extLst>
      <p:ext uri="{BB962C8B-B14F-4D97-AF65-F5344CB8AC3E}">
        <p14:creationId xmlns:p14="http://schemas.microsoft.com/office/powerpoint/2010/main" val="3151624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lang="ja-JP" altLang="en-US" sz="3200" dirty="0" smtClean="0"/>
              <a:t>５－４．国別状況（マレーシア）</a:t>
            </a:r>
            <a:endParaRPr kumimoji="1" lang="ja-JP" altLang="en-US" sz="3200" dirty="0"/>
          </a:p>
        </p:txBody>
      </p:sp>
      <p:sp>
        <p:nvSpPr>
          <p:cNvPr id="3" name="テキスト ボックス 2"/>
          <p:cNvSpPr txBox="1"/>
          <p:nvPr/>
        </p:nvSpPr>
        <p:spPr>
          <a:xfrm>
            <a:off x="323528" y="1055633"/>
            <a:ext cx="8640960" cy="5078313"/>
          </a:xfrm>
          <a:prstGeom prst="rect">
            <a:avLst/>
          </a:prstGeom>
          <a:noFill/>
        </p:spPr>
        <p:txBody>
          <a:bodyPr wrap="square" rtlCol="0">
            <a:spAutoFit/>
          </a:bodyPr>
          <a:lstStyle/>
          <a:p>
            <a:r>
              <a:rPr lang="en-US" altLang="ja-JP" sz="1200" dirty="0" smtClean="0">
                <a:latin typeface="+mn-ea"/>
              </a:rPr>
              <a:t>【</a:t>
            </a:r>
            <a:r>
              <a:rPr lang="ja-JP" altLang="en-US" sz="1200" dirty="0" smtClean="0">
                <a:latin typeface="+mn-ea"/>
              </a:rPr>
              <a:t>関係機関</a:t>
            </a:r>
            <a:r>
              <a:rPr lang="en-US" altLang="ja-JP" sz="1200" dirty="0" smtClean="0">
                <a:latin typeface="+mn-ea"/>
              </a:rPr>
              <a:t>】</a:t>
            </a:r>
            <a:endParaRPr lang="en-US" altLang="ja-JP" sz="1200" dirty="0">
              <a:latin typeface="+mn-ea"/>
            </a:endParaRPr>
          </a:p>
          <a:p>
            <a:r>
              <a:rPr lang="ja-JP" altLang="en-US" sz="1200" dirty="0" smtClean="0">
                <a:latin typeface="+mn-ea"/>
              </a:rPr>
              <a:t>　○カウンターパート：　経済企画庁（ＥＰＵ）　環境天然資源経済部</a:t>
            </a:r>
            <a:endParaRPr lang="en-US" altLang="ja-JP" sz="1200" dirty="0" smtClean="0">
              <a:latin typeface="+mn-ea"/>
            </a:endParaRPr>
          </a:p>
          <a:p>
            <a:pPr marL="360000" lvl="1" indent="-180000">
              <a:buFont typeface="Arial" pitchFamily="34" charset="0"/>
              <a:buChar char="•"/>
            </a:pPr>
            <a:r>
              <a:rPr lang="ja-JP" altLang="en-US" sz="1200" dirty="0" smtClean="0">
                <a:latin typeface="+mn-ea"/>
              </a:rPr>
              <a:t>ＥＰＵは各省からの要望を束ねる窓口機能のみ。</a:t>
            </a:r>
            <a:endParaRPr lang="en-US" altLang="ja-JP" sz="1200" dirty="0">
              <a:latin typeface="+mn-ea"/>
            </a:endParaRPr>
          </a:p>
          <a:p>
            <a:pPr indent="-277200"/>
            <a:r>
              <a:rPr lang="ja-JP" altLang="en-US" sz="1200" dirty="0">
                <a:latin typeface="+mn-ea"/>
              </a:rPr>
              <a:t>　</a:t>
            </a:r>
            <a:r>
              <a:rPr lang="ja-JP" altLang="en-US" sz="1200" dirty="0" smtClean="0">
                <a:latin typeface="+mn-ea"/>
              </a:rPr>
              <a:t>○その他機関：</a:t>
            </a:r>
            <a:endParaRPr lang="en-US" altLang="ja-JP" sz="1200" dirty="0" smtClean="0">
              <a:latin typeface="+mn-ea"/>
            </a:endParaRPr>
          </a:p>
          <a:p>
            <a:pPr marL="360000" lvl="1" indent="-180000">
              <a:buFont typeface="Arial" pitchFamily="34" charset="0"/>
              <a:buChar char="•"/>
            </a:pPr>
            <a:r>
              <a:rPr lang="ja-JP" altLang="ja-JP" sz="1200" dirty="0"/>
              <a:t>エネルギー環境技術</a:t>
            </a:r>
            <a:r>
              <a:rPr lang="ja-JP" altLang="ja-JP" sz="1200" dirty="0" smtClean="0"/>
              <a:t>水省</a:t>
            </a:r>
            <a:r>
              <a:rPr lang="ja-JP" altLang="en-US" sz="1200" dirty="0" smtClean="0"/>
              <a:t>（</a:t>
            </a:r>
            <a:r>
              <a:rPr lang="en-US" altLang="ja-JP" sz="1200" dirty="0" err="1" smtClean="0"/>
              <a:t>KeTTHA</a:t>
            </a:r>
            <a:r>
              <a:rPr lang="en-US" altLang="ja-JP" sz="1200" dirty="0" smtClean="0"/>
              <a:t>)</a:t>
            </a:r>
            <a:r>
              <a:rPr lang="ja-JP" altLang="en-US" sz="1200" dirty="0" err="1" smtClean="0">
                <a:latin typeface="+mn-ea"/>
              </a:rPr>
              <a:t>、</a:t>
            </a:r>
            <a:r>
              <a:rPr lang="ja-JP" altLang="en-US" sz="1200" dirty="0" smtClean="0">
                <a:latin typeface="+mn-ea"/>
              </a:rPr>
              <a:t>天然資源環境省、住宅地方自治省、</a:t>
            </a:r>
            <a:r>
              <a:rPr lang="ja-JP" altLang="ja-JP" sz="1200" dirty="0"/>
              <a:t>国際貿易産業省（ＭＩＴＩ） </a:t>
            </a:r>
            <a:r>
              <a:rPr lang="ja-JP" altLang="en-US" sz="1200" dirty="0" smtClean="0">
                <a:latin typeface="+mn-ea"/>
              </a:rPr>
              <a:t>、マレーシア標準工業研究所（ＳＩＲＩＭ）他、馬側の要望内容に応じて関係機関が出席。</a:t>
            </a:r>
            <a:endParaRPr lang="en-US" altLang="ja-JP" sz="1200" dirty="0">
              <a:latin typeface="+mn-ea"/>
            </a:endParaRPr>
          </a:p>
          <a:p>
            <a:pPr marL="360000" lvl="1" indent="-180000">
              <a:buFont typeface="Arial" pitchFamily="34" charset="0"/>
              <a:buChar char="•"/>
            </a:pPr>
            <a:r>
              <a:rPr lang="ja-JP" altLang="en-US" sz="1200" dirty="0" smtClean="0">
                <a:latin typeface="+mn-ea"/>
              </a:rPr>
              <a:t>業界団体はマレーシア製造業者連盟（ＦＭＭ）があるが、日本企業とのビジネスマッチングの推進母体となり得るかは未知。</a:t>
            </a:r>
            <a:endParaRPr kumimoji="1"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これまでの取組</a:t>
            </a:r>
            <a:r>
              <a:rPr kumimoji="1" lang="en-US" altLang="ja-JP" sz="1200" dirty="0" smtClean="0">
                <a:latin typeface="+mn-ea"/>
              </a:rPr>
              <a:t>】</a:t>
            </a:r>
          </a:p>
          <a:p>
            <a:r>
              <a:rPr lang="ja-JP" altLang="en-US" sz="1200" dirty="0" smtClean="0">
                <a:latin typeface="+mn-ea"/>
              </a:rPr>
              <a:t>　ライフサイクルアセスメント（</a:t>
            </a:r>
            <a:r>
              <a:rPr lang="en-US" altLang="ja-JP" sz="1200" dirty="0" smtClean="0">
                <a:latin typeface="+mn-ea"/>
              </a:rPr>
              <a:t>LCA</a:t>
            </a:r>
            <a:r>
              <a:rPr lang="ja-JP" altLang="en-US" sz="1200" dirty="0" smtClean="0">
                <a:latin typeface="+mn-ea"/>
              </a:rPr>
              <a:t>）、省エネ診断手法、</a:t>
            </a:r>
            <a:r>
              <a:rPr lang="en-US" altLang="ja-JP" sz="1200" dirty="0" smtClean="0">
                <a:latin typeface="+mn-ea"/>
              </a:rPr>
              <a:t>E-waste</a:t>
            </a:r>
            <a:r>
              <a:rPr lang="ja-JP" altLang="en-US" sz="1200" dirty="0" smtClean="0">
                <a:latin typeface="+mn-ea"/>
              </a:rPr>
              <a:t>管理、リサイクル分野の共同研究、専門家派遣及び調査に関する日本からの資金的支援に対する要望が中心。近年、日本の政策ニーズと合致しないために馬側の要望に応えられないケースが増え、馬側の不満が募っていた。日馬</a:t>
            </a:r>
            <a:r>
              <a:rPr lang="en-US" altLang="ja-JP" sz="1200" dirty="0" smtClean="0">
                <a:latin typeface="+mn-ea"/>
              </a:rPr>
              <a:t>EPA</a:t>
            </a:r>
            <a:r>
              <a:rPr lang="ja-JP" altLang="en-US" sz="1200" dirty="0" smtClean="0">
                <a:latin typeface="+mn-ea"/>
              </a:rPr>
              <a:t>協力小委の下の環境エネルギー作業部会との連携も含めて、</a:t>
            </a:r>
            <a:r>
              <a:rPr lang="en-US" altLang="ja-JP" sz="1200" dirty="0" smtClean="0">
                <a:latin typeface="+mn-ea"/>
              </a:rPr>
              <a:t>GPP</a:t>
            </a:r>
            <a:r>
              <a:rPr lang="ja-JP" altLang="en-US" sz="1200" dirty="0" smtClean="0">
                <a:latin typeface="+mn-ea"/>
              </a:rPr>
              <a:t>の在り方について議論されていた。</a:t>
            </a:r>
            <a:endParaRPr lang="en-US" altLang="ja-JP" sz="1200" dirty="0" smtClean="0">
              <a:latin typeface="+mn-ea"/>
            </a:endParaRPr>
          </a:p>
          <a:p>
            <a:r>
              <a:rPr lang="ja-JP" altLang="en-US" sz="1200" dirty="0">
                <a:latin typeface="+mn-ea"/>
              </a:rPr>
              <a:t>　</a:t>
            </a:r>
            <a:r>
              <a:rPr lang="ja-JP" altLang="en-US" sz="1200" dirty="0" smtClean="0">
                <a:latin typeface="+mn-ea"/>
              </a:rPr>
              <a:t>省内関係課（ア大課・リサ課・指導室・情通課・省新部国際室）と日馬</a:t>
            </a:r>
            <a:r>
              <a:rPr lang="en-US" altLang="ja-JP" sz="1200" dirty="0" smtClean="0">
                <a:latin typeface="+mn-ea"/>
              </a:rPr>
              <a:t>GPP</a:t>
            </a:r>
            <a:r>
              <a:rPr lang="ja-JP" altLang="en-US" sz="1200" dirty="0" smtClean="0">
                <a:latin typeface="+mn-ea"/>
              </a:rPr>
              <a:t>の存在意義を検証したところ、他アジア諸国と比べて市場規模が小さいため、政策的優先順位が低く、枠組みがなくても支障はないと判断。しかし、</a:t>
            </a:r>
            <a:r>
              <a:rPr lang="ja-JP" altLang="en-US" sz="1200" dirty="0">
                <a:latin typeface="+mn-ea"/>
              </a:rPr>
              <a:t>ア</a:t>
            </a:r>
            <a:r>
              <a:rPr lang="ja-JP" altLang="en-US" sz="1200" dirty="0" smtClean="0">
                <a:latin typeface="+mn-ea"/>
              </a:rPr>
              <a:t>大課からの馬側の意向を確認すべきとの意向を踏まえ、ＧＰＰをビジネスマッチングの枠組みに衣替えすることを提案したところ、馬側が関心を示している。</a:t>
            </a:r>
            <a:endParaRPr lang="en-US" altLang="ja-JP" sz="1200" dirty="0" smtClean="0">
              <a:latin typeface="+mn-ea"/>
            </a:endParaRPr>
          </a:p>
          <a:p>
            <a:r>
              <a:rPr lang="ja-JP" altLang="en-US" sz="1200" dirty="0">
                <a:latin typeface="+mn-ea"/>
              </a:rPr>
              <a:t>　　</a:t>
            </a:r>
            <a:r>
              <a:rPr lang="ja-JP" altLang="en-US" sz="1200" dirty="0" smtClean="0">
                <a:latin typeface="+mn-ea"/>
              </a:rPr>
              <a:t>（</a:t>
            </a:r>
            <a:r>
              <a:rPr lang="ja-JP" altLang="en-US" sz="1200" dirty="0">
                <a:latin typeface="+mn-ea"/>
              </a:rPr>
              <a:t>経緯</a:t>
            </a:r>
            <a:r>
              <a:rPr lang="ja-JP" altLang="en-US" sz="1200" dirty="0" smtClean="0">
                <a:latin typeface="+mn-ea"/>
              </a:rPr>
              <a:t>）</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2011</a:t>
            </a:r>
            <a:r>
              <a:rPr lang="ja-JP" altLang="en-US" sz="1200" dirty="0" smtClean="0">
                <a:latin typeface="+mn-ea"/>
              </a:rPr>
              <a:t>年</a:t>
            </a:r>
            <a:r>
              <a:rPr lang="en-US" altLang="ja-JP" sz="1200" dirty="0" smtClean="0">
                <a:latin typeface="+mn-ea"/>
              </a:rPr>
              <a:t>1</a:t>
            </a:r>
            <a:r>
              <a:rPr lang="ja-JP" altLang="en-US" sz="1200" dirty="0" smtClean="0">
                <a:latin typeface="+mn-ea"/>
              </a:rPr>
              <a:t>月</a:t>
            </a:r>
            <a:r>
              <a:rPr lang="en-US" altLang="ja-JP" sz="1200" dirty="0" smtClean="0">
                <a:latin typeface="+mn-ea"/>
              </a:rPr>
              <a:t>19</a:t>
            </a:r>
            <a:r>
              <a:rPr lang="ja-JP" altLang="en-US" sz="1200" dirty="0" smtClean="0">
                <a:latin typeface="+mn-ea"/>
              </a:rPr>
              <a:t>日</a:t>
            </a:r>
            <a:r>
              <a:rPr lang="ja-JP" altLang="en-US" sz="1200" dirty="0">
                <a:latin typeface="+mn-ea"/>
              </a:rPr>
              <a:t>：</a:t>
            </a:r>
            <a:r>
              <a:rPr lang="ja-JP" altLang="en-US" sz="1200" dirty="0" smtClean="0">
                <a:latin typeface="+mn-ea"/>
              </a:rPr>
              <a:t>第</a:t>
            </a:r>
            <a:r>
              <a:rPr lang="en-US" altLang="ja-JP" sz="1200" dirty="0">
                <a:latin typeface="+mn-ea"/>
              </a:rPr>
              <a:t>5</a:t>
            </a:r>
            <a:r>
              <a:rPr lang="ja-JP" altLang="en-US" sz="1200" dirty="0" smtClean="0">
                <a:latin typeface="+mn-ea"/>
              </a:rPr>
              <a:t>回Ｇ</a:t>
            </a:r>
            <a:r>
              <a:rPr lang="en-US" altLang="ja-JP" sz="1200" dirty="0" smtClean="0">
                <a:latin typeface="+mn-ea"/>
              </a:rPr>
              <a:t>P</a:t>
            </a:r>
            <a:r>
              <a:rPr lang="ja-JP" altLang="en-US" sz="1200" dirty="0" smtClean="0">
                <a:latin typeface="+mn-ea"/>
              </a:rPr>
              <a:t>Ｐ</a:t>
            </a:r>
            <a:r>
              <a:rPr lang="ja-JP" altLang="en-US" sz="1200" dirty="0">
                <a:latin typeface="+mn-ea"/>
              </a:rPr>
              <a:t>政策</a:t>
            </a:r>
            <a:r>
              <a:rPr lang="ja-JP" altLang="en-US" sz="1200" dirty="0" smtClean="0">
                <a:latin typeface="+mn-ea"/>
              </a:rPr>
              <a:t>対話</a:t>
            </a:r>
            <a:endParaRPr lang="en-US" altLang="ja-JP" sz="1200" dirty="0">
              <a:latin typeface="+mn-ea"/>
            </a:endParaRPr>
          </a:p>
          <a:p>
            <a:pPr marL="540000" lvl="1" indent="-180000">
              <a:buFont typeface="Arial" pitchFamily="34" charset="0"/>
              <a:buChar char="•"/>
            </a:pPr>
            <a:r>
              <a:rPr lang="en-US" altLang="ja-JP" sz="1200" dirty="0">
                <a:latin typeface="+mn-ea"/>
              </a:rPr>
              <a:t>2012</a:t>
            </a:r>
            <a:r>
              <a:rPr lang="ja-JP" altLang="en-US" sz="1200" dirty="0" smtClean="0">
                <a:latin typeface="+mn-ea"/>
              </a:rPr>
              <a:t>年</a:t>
            </a:r>
            <a:r>
              <a:rPr lang="en-US" altLang="ja-JP" sz="1200" dirty="0">
                <a:latin typeface="+mn-ea"/>
              </a:rPr>
              <a:t>2</a:t>
            </a:r>
            <a:r>
              <a:rPr lang="ja-JP" altLang="en-US" sz="1200" dirty="0" smtClean="0">
                <a:latin typeface="+mn-ea"/>
              </a:rPr>
              <a:t>月</a:t>
            </a:r>
            <a:r>
              <a:rPr lang="en-US" altLang="ja-JP" sz="1200" dirty="0" smtClean="0">
                <a:latin typeface="+mn-ea"/>
              </a:rPr>
              <a:t>9</a:t>
            </a:r>
            <a:r>
              <a:rPr lang="ja-JP" altLang="en-US" sz="1200" dirty="0" smtClean="0">
                <a:latin typeface="+mn-ea"/>
              </a:rPr>
              <a:t>日：</a:t>
            </a:r>
            <a:r>
              <a:rPr lang="en-US" altLang="ja-JP" sz="1200" dirty="0" smtClean="0">
                <a:latin typeface="+mn-ea"/>
              </a:rPr>
              <a:t>EPU</a:t>
            </a:r>
            <a:r>
              <a:rPr lang="ja-JP" altLang="en-US" sz="1200" dirty="0" smtClean="0">
                <a:latin typeface="+mn-ea"/>
              </a:rPr>
              <a:t>から</a:t>
            </a:r>
            <a:r>
              <a:rPr lang="ja-JP" altLang="en-US" sz="1200" dirty="0">
                <a:latin typeface="+mn-ea"/>
              </a:rPr>
              <a:t>技術</a:t>
            </a:r>
            <a:r>
              <a:rPr lang="ja-JP" altLang="en-US" sz="1200" dirty="0" smtClean="0">
                <a:latin typeface="+mn-ea"/>
              </a:rPr>
              <a:t>協力課長宛に</a:t>
            </a:r>
            <a:r>
              <a:rPr lang="en-US" altLang="ja-JP" sz="1200" dirty="0" smtClean="0">
                <a:latin typeface="+mn-ea"/>
              </a:rPr>
              <a:t>GPP</a:t>
            </a:r>
            <a:r>
              <a:rPr lang="ja-JP" altLang="en-US" sz="1200" dirty="0" smtClean="0">
                <a:latin typeface="+mn-ea"/>
              </a:rPr>
              <a:t>の将来に関する問い合わせレターが到達</a:t>
            </a:r>
            <a:endParaRPr lang="en-US" altLang="ja-JP" sz="1200" dirty="0" smtClean="0">
              <a:latin typeface="+mn-ea"/>
            </a:endParaRPr>
          </a:p>
          <a:p>
            <a:pPr marL="540000" lvl="1" indent="-180000">
              <a:buFont typeface="Arial" pitchFamily="34" charset="0"/>
              <a:buChar char="•"/>
            </a:pPr>
            <a:r>
              <a:rPr lang="en-US" altLang="ja-JP" sz="1200" dirty="0">
                <a:latin typeface="+mn-ea"/>
              </a:rPr>
              <a:t>2013</a:t>
            </a:r>
            <a:r>
              <a:rPr lang="ja-JP" altLang="en-US" sz="1200" dirty="0" smtClean="0">
                <a:latin typeface="+mn-ea"/>
              </a:rPr>
              <a:t>年</a:t>
            </a:r>
            <a:r>
              <a:rPr lang="en-US" altLang="ja-JP" sz="1200" dirty="0" smtClean="0">
                <a:latin typeface="+mn-ea"/>
              </a:rPr>
              <a:t>1</a:t>
            </a:r>
            <a:r>
              <a:rPr lang="ja-JP" altLang="en-US" sz="1200" dirty="0" smtClean="0">
                <a:latin typeface="+mn-ea"/>
              </a:rPr>
              <a:t>月</a:t>
            </a:r>
            <a:r>
              <a:rPr lang="en-US" altLang="ja-JP" sz="1200" dirty="0" smtClean="0">
                <a:latin typeface="+mn-ea"/>
              </a:rPr>
              <a:t>10</a:t>
            </a:r>
            <a:r>
              <a:rPr lang="ja-JP" altLang="en-US" sz="1200" dirty="0" smtClean="0">
                <a:latin typeface="+mn-ea"/>
              </a:rPr>
              <a:t>日：技術協力課から</a:t>
            </a:r>
            <a:r>
              <a:rPr lang="en-US" altLang="ja-JP" sz="1200" dirty="0" smtClean="0">
                <a:latin typeface="+mn-ea"/>
              </a:rPr>
              <a:t>EPU</a:t>
            </a:r>
            <a:r>
              <a:rPr lang="ja-JP" altLang="en-US" sz="1200" dirty="0" smtClean="0">
                <a:latin typeface="+mn-ea"/>
              </a:rPr>
              <a:t>宛に民間ビジネス拡大を支援する枠組みにする提案レターを送付</a:t>
            </a:r>
            <a:endParaRPr kumimoji="1"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今後の取組案</a:t>
            </a:r>
            <a:r>
              <a:rPr kumimoji="1" lang="en-US" altLang="ja-JP" sz="1200" dirty="0" smtClean="0">
                <a:latin typeface="+mn-ea"/>
              </a:rPr>
              <a:t>】</a:t>
            </a:r>
          </a:p>
          <a:p>
            <a:pPr marL="540000" indent="-180000">
              <a:buFont typeface="Wingdings" pitchFamily="2" charset="2"/>
              <a:buChar char="Ø"/>
            </a:pPr>
            <a:r>
              <a:rPr lang="ja-JP" altLang="en-US" sz="1200" dirty="0">
                <a:latin typeface="+mn-ea"/>
              </a:rPr>
              <a:t>技術</a:t>
            </a:r>
            <a:r>
              <a:rPr lang="ja-JP" altLang="en-US" sz="1200" dirty="0" smtClean="0">
                <a:latin typeface="+mn-ea"/>
              </a:rPr>
              <a:t>協力課</a:t>
            </a:r>
            <a:r>
              <a:rPr lang="ja-JP" altLang="en-US" sz="1200" dirty="0">
                <a:latin typeface="+mn-ea"/>
              </a:rPr>
              <a:t>から</a:t>
            </a:r>
            <a:r>
              <a:rPr lang="ja-JP" altLang="en-US" sz="1200" dirty="0" smtClean="0">
                <a:latin typeface="+mn-ea"/>
              </a:rPr>
              <a:t>のレターを受けて、</a:t>
            </a:r>
            <a:r>
              <a:rPr lang="en-US" altLang="ja-JP" sz="1200" dirty="0" smtClean="0">
                <a:latin typeface="+mn-ea"/>
              </a:rPr>
              <a:t>EPU</a:t>
            </a:r>
            <a:r>
              <a:rPr lang="ja-JP" altLang="en-US" sz="1200" dirty="0" smtClean="0">
                <a:latin typeface="+mn-ea"/>
              </a:rPr>
              <a:t>が新</a:t>
            </a:r>
            <a:r>
              <a:rPr lang="en-US" altLang="ja-JP" sz="1200" dirty="0" smtClean="0">
                <a:latin typeface="+mn-ea"/>
              </a:rPr>
              <a:t>GPP</a:t>
            </a:r>
            <a:r>
              <a:rPr lang="ja-JP" altLang="en-US" sz="1200" dirty="0" smtClean="0">
                <a:latin typeface="+mn-ea"/>
              </a:rPr>
              <a:t>実施に向けた準備会議の開催を提案。関係機関として、</a:t>
            </a:r>
            <a:r>
              <a:rPr lang="ja-JP" altLang="ja-JP" sz="1200" dirty="0" smtClean="0"/>
              <a:t>ＭＩＴＩ、</a:t>
            </a:r>
            <a:r>
              <a:rPr lang="ja-JP" altLang="ja-JP" sz="1200" dirty="0"/>
              <a:t>マレーシア投資開発庁（ＭＩＤＡ）</a:t>
            </a:r>
            <a:r>
              <a:rPr lang="ja-JP" altLang="ja-JP" sz="1200" dirty="0" smtClean="0"/>
              <a:t>、</a:t>
            </a:r>
            <a:r>
              <a:rPr lang="en-US" altLang="ja-JP" sz="1200" dirty="0" err="1" smtClean="0"/>
              <a:t>KeTTHA</a:t>
            </a:r>
            <a:r>
              <a:rPr lang="ja-JP" altLang="en-US" sz="1200" dirty="0" err="1" smtClean="0"/>
              <a:t>、</a:t>
            </a:r>
            <a:r>
              <a:rPr lang="ja-JP" altLang="ja-JP" sz="1200" dirty="0" smtClean="0"/>
              <a:t>中小</a:t>
            </a:r>
            <a:r>
              <a:rPr lang="ja-JP" altLang="ja-JP" sz="1200" dirty="0"/>
              <a:t>企業開発公社（</a:t>
            </a:r>
            <a:r>
              <a:rPr lang="en-US" altLang="ja-JP" sz="1200" dirty="0" err="1"/>
              <a:t>SMEcorp</a:t>
            </a:r>
            <a:r>
              <a:rPr lang="en-US" altLang="ja-JP" sz="1200" dirty="0"/>
              <a:t>.</a:t>
            </a:r>
            <a:r>
              <a:rPr lang="ja-JP" altLang="ja-JP" sz="1200" dirty="0" smtClean="0"/>
              <a:t>）</a:t>
            </a:r>
            <a:r>
              <a:rPr lang="ja-JP" altLang="en-US" sz="1200" dirty="0" smtClean="0"/>
              <a:t>及び</a:t>
            </a:r>
            <a:r>
              <a:rPr lang="ja-JP" altLang="ja-JP" sz="1200" dirty="0" smtClean="0"/>
              <a:t>ＦＭＭ</a:t>
            </a:r>
            <a:r>
              <a:rPr lang="ja-JP" altLang="en-US" sz="1200" dirty="0" smtClean="0"/>
              <a:t>等が出席見込み</a:t>
            </a:r>
            <a:r>
              <a:rPr lang="ja-JP" altLang="en-US" sz="1200" dirty="0" smtClean="0"/>
              <a:t>。</a:t>
            </a:r>
            <a:endParaRPr lang="en-US" altLang="ja-JP" sz="1200" dirty="0" smtClean="0"/>
          </a:p>
          <a:p>
            <a:pPr marL="540000" indent="-180000">
              <a:buFont typeface="Wingdings" pitchFamily="2" charset="2"/>
              <a:buChar char="Ø"/>
            </a:pPr>
            <a:r>
              <a:rPr lang="ja-JP" altLang="en-US" sz="1200" dirty="0" smtClean="0"/>
              <a:t>ビジネスマッチング</a:t>
            </a:r>
            <a:r>
              <a:rPr lang="ja-JP" altLang="en-US" sz="1200" dirty="0" smtClean="0"/>
              <a:t>を進める</a:t>
            </a:r>
            <a:r>
              <a:rPr lang="ja-JP" altLang="en-US" sz="1200" dirty="0" smtClean="0"/>
              <a:t>ための窓口には、業界</a:t>
            </a:r>
            <a:r>
              <a:rPr lang="ja-JP" altLang="en-US" sz="1200" dirty="0" smtClean="0"/>
              <a:t>団体</a:t>
            </a:r>
            <a:r>
              <a:rPr lang="ja-JP" altLang="en-US" sz="1200" dirty="0" smtClean="0"/>
              <a:t>等とする</a:t>
            </a:r>
            <a:r>
              <a:rPr lang="ja-JP" altLang="en-US" sz="1200" dirty="0"/>
              <a:t>の</a:t>
            </a:r>
            <a:r>
              <a:rPr lang="ja-JP" altLang="en-US" sz="1200" dirty="0" smtClean="0"/>
              <a:t>が望ましい</a:t>
            </a:r>
            <a:r>
              <a:rPr lang="ja-JP" altLang="en-US" sz="1200" dirty="0" smtClean="0"/>
              <a:t>。ビジネスマッチングを試行的に実施し、軌道に乗りそうであれば、</a:t>
            </a:r>
            <a:r>
              <a:rPr lang="en-US" altLang="ja-JP" sz="1200" dirty="0" smtClean="0"/>
              <a:t>EPU</a:t>
            </a:r>
            <a:r>
              <a:rPr lang="ja-JP" altLang="en-US" sz="1200" dirty="0" smtClean="0"/>
              <a:t>との合意の下、民間同士の枠組みにシフトする。</a:t>
            </a:r>
            <a:endParaRPr lang="en-US" altLang="ja-JP" sz="1200" dirty="0" smtClean="0"/>
          </a:p>
          <a:p>
            <a:pPr marL="540000" indent="-180000">
              <a:buFont typeface="Wingdings" pitchFamily="2" charset="2"/>
              <a:buChar char="Ø"/>
            </a:pPr>
            <a:r>
              <a:rPr lang="en-US" altLang="ja-JP" sz="1200" dirty="0">
                <a:latin typeface="+mn-ea"/>
              </a:rPr>
              <a:t>JETRO</a:t>
            </a:r>
            <a:r>
              <a:rPr lang="ja-JP" altLang="en-US" sz="1200" dirty="0">
                <a:latin typeface="+mn-ea"/>
              </a:rPr>
              <a:t>本部と調整し、現地</a:t>
            </a:r>
            <a:r>
              <a:rPr lang="en-US" altLang="ja-JP" sz="1200" dirty="0">
                <a:latin typeface="+mn-ea"/>
              </a:rPr>
              <a:t>JETRO</a:t>
            </a:r>
            <a:r>
              <a:rPr lang="ja-JP" altLang="en-US" sz="1200" dirty="0">
                <a:latin typeface="+mn-ea"/>
              </a:rPr>
              <a:t>の取組みとうまく連携できるかが課題。</a:t>
            </a:r>
            <a:endParaRPr lang="en-US" altLang="ja-JP" sz="1200" dirty="0">
              <a:latin typeface="+mn-ea"/>
            </a:endParaRPr>
          </a:p>
          <a:p>
            <a:pPr marL="540000" indent="-180000">
              <a:buFont typeface="Wingdings" pitchFamily="2" charset="2"/>
              <a:buChar char="Ø"/>
            </a:pPr>
            <a:r>
              <a:rPr lang="ja-JP" altLang="en-US" sz="1200" dirty="0" smtClean="0">
                <a:latin typeface="+mn-ea"/>
              </a:rPr>
              <a:t>九州局</a:t>
            </a:r>
            <a:r>
              <a:rPr lang="ja-JP" altLang="en-US" sz="1200" dirty="0" smtClean="0">
                <a:latin typeface="+mn-ea"/>
              </a:rPr>
              <a:t>が進めよう</a:t>
            </a:r>
            <a:r>
              <a:rPr lang="ja-JP" altLang="en-US" sz="1200" dirty="0">
                <a:latin typeface="+mn-ea"/>
              </a:rPr>
              <a:t>としている</a:t>
            </a:r>
            <a:r>
              <a:rPr lang="ja-JP" altLang="en-US" sz="1200" dirty="0" smtClean="0">
                <a:latin typeface="+mn-ea"/>
              </a:rPr>
              <a:t>ビジネスマッチングに向けた事前</a:t>
            </a:r>
            <a:r>
              <a:rPr lang="ja-JP" altLang="en-US" sz="1200" smtClean="0">
                <a:latin typeface="+mn-ea"/>
              </a:rPr>
              <a:t>調査</a:t>
            </a:r>
            <a:r>
              <a:rPr lang="ja-JP" altLang="en-US" sz="1200" smtClean="0">
                <a:latin typeface="+mn-ea"/>
              </a:rPr>
              <a:t>等、</a:t>
            </a:r>
            <a:r>
              <a:rPr lang="ja-JP" altLang="en-US" sz="1200" dirty="0" smtClean="0">
                <a:latin typeface="+mn-ea"/>
              </a:rPr>
              <a:t>類似の活動との連携を図る</a:t>
            </a:r>
            <a:r>
              <a:rPr lang="ja-JP" altLang="en-US" sz="1200" dirty="0" smtClean="0">
                <a:latin typeface="+mn-ea"/>
              </a:rPr>
              <a:t>。</a:t>
            </a:r>
            <a:endParaRPr lang="en-US" altLang="ja-JP" sz="1200" dirty="0" smtClean="0">
              <a:latin typeface="+mn-ea"/>
            </a:endParaRPr>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Tree>
    <p:extLst>
      <p:ext uri="{BB962C8B-B14F-4D97-AF65-F5344CB8AC3E}">
        <p14:creationId xmlns:p14="http://schemas.microsoft.com/office/powerpoint/2010/main" val="319727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lang="ja-JP" altLang="en-US" sz="3600" dirty="0" smtClean="0"/>
              <a:t>１．</a:t>
            </a:r>
            <a:r>
              <a:rPr lang="en-US" altLang="ja-JP" sz="3600" dirty="0" smtClean="0"/>
              <a:t>GAP</a:t>
            </a:r>
            <a:r>
              <a:rPr lang="ja-JP" altLang="en-US" sz="3600" dirty="0" smtClean="0"/>
              <a:t>の経緯（</a:t>
            </a:r>
            <a:r>
              <a:rPr lang="en-US" altLang="ja-JP" sz="3600" dirty="0" smtClean="0"/>
              <a:t>1992</a:t>
            </a:r>
            <a:r>
              <a:rPr lang="ja-JP" altLang="en-US" sz="3600" dirty="0" smtClean="0"/>
              <a:t>～</a:t>
            </a:r>
            <a:r>
              <a:rPr lang="en-US" altLang="ja-JP" sz="3600" dirty="0" smtClean="0"/>
              <a:t>2010</a:t>
            </a:r>
            <a:r>
              <a:rPr lang="ja-JP" altLang="en-US" sz="3600" dirty="0" smtClean="0"/>
              <a:t>）</a:t>
            </a:r>
            <a:endParaRPr kumimoji="1" lang="ja-JP" altLang="en-US" sz="3600" dirty="0"/>
          </a:p>
        </p:txBody>
      </p:sp>
      <p:sp>
        <p:nvSpPr>
          <p:cNvPr id="3" name="テキスト ボックス 2"/>
          <p:cNvSpPr txBox="1"/>
          <p:nvPr/>
        </p:nvSpPr>
        <p:spPr>
          <a:xfrm>
            <a:off x="395536" y="1340768"/>
            <a:ext cx="8424935" cy="5016758"/>
          </a:xfrm>
          <a:prstGeom prst="rect">
            <a:avLst/>
          </a:prstGeom>
          <a:noFill/>
        </p:spPr>
        <p:txBody>
          <a:bodyPr wrap="square" rtlCol="0">
            <a:spAutoFit/>
          </a:bodyPr>
          <a:lstStyle/>
          <a:p>
            <a:r>
              <a:rPr lang="ja-JP" altLang="en-US" dirty="0" smtClean="0"/>
              <a:t>（１）グリーン</a:t>
            </a:r>
            <a:r>
              <a:rPr lang="ja-JP" altLang="en-US" dirty="0"/>
              <a:t>・</a:t>
            </a:r>
            <a:r>
              <a:rPr lang="ja-JP" altLang="en-US" dirty="0" smtClean="0"/>
              <a:t>エイド・プラン（</a:t>
            </a:r>
            <a:r>
              <a:rPr lang="en-US" altLang="ja-JP" dirty="0" smtClean="0"/>
              <a:t>GAP</a:t>
            </a:r>
            <a:r>
              <a:rPr lang="ja-JP" altLang="en-US" dirty="0" smtClean="0"/>
              <a:t>）</a:t>
            </a:r>
            <a:r>
              <a:rPr lang="en-US" altLang="ja-JP" dirty="0" smtClean="0"/>
              <a:t>※</a:t>
            </a:r>
            <a:r>
              <a:rPr lang="ja-JP" altLang="en-US" dirty="0" smtClean="0"/>
              <a:t>とは</a:t>
            </a:r>
            <a:endParaRPr lang="en-US" altLang="ja-JP" dirty="0" smtClean="0"/>
          </a:p>
          <a:p>
            <a:r>
              <a:rPr kumimoji="1" lang="ja-JP" altLang="en-US" dirty="0" smtClean="0"/>
              <a:t>　途上国のエネルギー・環境問題に対する自助努力を支援する協力プログラム。</a:t>
            </a:r>
            <a:r>
              <a:rPr kumimoji="1" lang="en-US" altLang="ja-JP" dirty="0" smtClean="0"/>
              <a:t>1992</a:t>
            </a:r>
            <a:r>
              <a:rPr kumimoji="1" lang="ja-JP" altLang="en-US" dirty="0" smtClean="0"/>
              <a:t>年開始。</a:t>
            </a:r>
            <a:endParaRPr kumimoji="1" lang="en-US" altLang="ja-JP" dirty="0" smtClean="0"/>
          </a:p>
          <a:p>
            <a:endParaRPr lang="en-US" altLang="ja-JP" dirty="0" smtClean="0"/>
          </a:p>
          <a:p>
            <a:r>
              <a:rPr lang="ja-JP" altLang="en-US" dirty="0"/>
              <a:t>（２</a:t>
            </a:r>
            <a:r>
              <a:rPr lang="ja-JP" altLang="en-US" dirty="0" smtClean="0"/>
              <a:t>）目的</a:t>
            </a:r>
            <a:endParaRPr lang="en-US" altLang="ja-JP" dirty="0" smtClean="0"/>
          </a:p>
          <a:p>
            <a:r>
              <a:rPr lang="ja-JP" altLang="en-US" dirty="0"/>
              <a:t>　経済</a:t>
            </a:r>
            <a:r>
              <a:rPr lang="ja-JP" altLang="en-US" dirty="0" smtClean="0"/>
              <a:t>発展</a:t>
            </a:r>
            <a:r>
              <a:rPr lang="ja-JP" altLang="en-US" dirty="0"/>
              <a:t>に</a:t>
            </a:r>
            <a:r>
              <a:rPr lang="ja-JP" altLang="en-US" dirty="0" smtClean="0"/>
              <a:t>伴い環境問題が深刻化しているアジア諸国において、深刻な公害問題を経験した日本の二の舞を防ぎ、持続的発展を目指す。</a:t>
            </a:r>
            <a:endParaRPr lang="en-US" altLang="ja-JP" dirty="0" smtClean="0"/>
          </a:p>
          <a:p>
            <a:r>
              <a:rPr lang="ja-JP" altLang="en-US" dirty="0" smtClean="0"/>
              <a:t>　</a:t>
            </a:r>
            <a:r>
              <a:rPr lang="ja-JP" altLang="en-US" dirty="0"/>
              <a:t>日本に対する公害輸出批判を回避</a:t>
            </a:r>
            <a:r>
              <a:rPr lang="ja-JP" altLang="en-US" dirty="0" smtClean="0"/>
              <a:t>する目的もあった。</a:t>
            </a:r>
            <a:endParaRPr lang="en-US" altLang="ja-JP" dirty="0" smtClean="0"/>
          </a:p>
          <a:p>
            <a:endParaRPr lang="en-US" altLang="ja-JP" dirty="0" smtClean="0"/>
          </a:p>
          <a:p>
            <a:r>
              <a:rPr kumimoji="1" lang="ja-JP" altLang="en-US" dirty="0"/>
              <a:t>（３</a:t>
            </a:r>
            <a:r>
              <a:rPr kumimoji="1" lang="ja-JP" altLang="en-US" dirty="0" smtClean="0"/>
              <a:t>）対象事業</a:t>
            </a:r>
            <a:endParaRPr kumimoji="1" lang="en-US" altLang="ja-JP" dirty="0" smtClean="0"/>
          </a:p>
          <a:p>
            <a:r>
              <a:rPr lang="ja-JP" altLang="en-US" dirty="0" smtClean="0"/>
              <a:t>　公害防止、省エネ、リサイクルの分野における制度整備を促す事業（調査、人材育成、実証、共同研究事業等）</a:t>
            </a:r>
            <a:endParaRPr lang="en-US" altLang="ja-JP" dirty="0" smtClean="0"/>
          </a:p>
          <a:p>
            <a:endParaRPr lang="en-US" altLang="ja-JP" dirty="0"/>
          </a:p>
          <a:p>
            <a:r>
              <a:rPr kumimoji="1" lang="ja-JP" altLang="en-US" dirty="0" smtClean="0"/>
              <a:t>（４）対象国</a:t>
            </a:r>
            <a:endParaRPr kumimoji="1" lang="en-US" altLang="ja-JP" dirty="0" smtClean="0"/>
          </a:p>
          <a:p>
            <a:r>
              <a:rPr lang="ja-JP" altLang="en-US" dirty="0"/>
              <a:t>　</a:t>
            </a:r>
            <a:r>
              <a:rPr lang="ja-JP" altLang="en-US" dirty="0" smtClean="0"/>
              <a:t>タイ、ベトナム、インドネシア、フィリピン、マレーシア、中国、インド</a:t>
            </a:r>
            <a:endParaRPr lang="en-US" altLang="ja-JP" dirty="0" smtClean="0"/>
          </a:p>
          <a:p>
            <a:endParaRPr kumimoji="1" lang="en-US" altLang="ja-JP" dirty="0"/>
          </a:p>
          <a:p>
            <a:r>
              <a:rPr lang="en-US" altLang="ja-JP" sz="1600" dirty="0" smtClean="0"/>
              <a:t>※</a:t>
            </a:r>
            <a:r>
              <a:rPr lang="ja-JP" altLang="en-US" sz="1600" dirty="0" smtClean="0"/>
              <a:t>支援（</a:t>
            </a:r>
            <a:r>
              <a:rPr lang="en-US" altLang="ja-JP" sz="1600" dirty="0" smtClean="0"/>
              <a:t>Aid</a:t>
            </a:r>
            <a:r>
              <a:rPr lang="ja-JP" altLang="en-US" sz="1600" dirty="0" smtClean="0"/>
              <a:t>）ではなく二国間の共同作業であることを明確化することにより取組が進むとみなされたタイ、マレーシアについては“グリーン・パートナーシップ・プログラム（</a:t>
            </a:r>
            <a:r>
              <a:rPr lang="en-US" altLang="ja-JP" sz="1600" dirty="0" smtClean="0"/>
              <a:t>GPP</a:t>
            </a:r>
            <a:r>
              <a:rPr lang="ja-JP" altLang="en-US" sz="1600" dirty="0" smtClean="0"/>
              <a:t>）”と変更。</a:t>
            </a:r>
            <a:endParaRPr kumimoji="1" lang="ja-JP" altLang="en-US" sz="1600" dirty="0"/>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Tree>
    <p:extLst>
      <p:ext uri="{BB962C8B-B14F-4D97-AF65-F5344CB8AC3E}">
        <p14:creationId xmlns:p14="http://schemas.microsoft.com/office/powerpoint/2010/main" val="107871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lstStyle/>
          <a:p>
            <a:r>
              <a:rPr kumimoji="1" lang="ja-JP" altLang="en-US" sz="3600" dirty="0" smtClean="0"/>
              <a:t>２．</a:t>
            </a:r>
            <a:r>
              <a:rPr kumimoji="1" lang="en-US" altLang="ja-JP" sz="3600" dirty="0" smtClean="0"/>
              <a:t>GAP/GPP</a:t>
            </a:r>
            <a:r>
              <a:rPr kumimoji="1" lang="ja-JP" altLang="en-US" sz="3600" dirty="0" smtClean="0"/>
              <a:t>の現状（</a:t>
            </a:r>
            <a:r>
              <a:rPr kumimoji="1" lang="en-US" altLang="ja-JP" sz="3600" dirty="0" smtClean="0"/>
              <a:t>2011</a:t>
            </a:r>
            <a:r>
              <a:rPr kumimoji="1" lang="ja-JP" altLang="en-US" sz="3600" dirty="0" smtClean="0"/>
              <a:t>～）</a:t>
            </a:r>
            <a:endParaRPr kumimoji="1" lang="ja-JP" altLang="en-US" sz="3600" dirty="0"/>
          </a:p>
        </p:txBody>
      </p:sp>
      <p:sp>
        <p:nvSpPr>
          <p:cNvPr id="3" name="テキスト ボックス 2"/>
          <p:cNvSpPr txBox="1"/>
          <p:nvPr/>
        </p:nvSpPr>
        <p:spPr>
          <a:xfrm>
            <a:off x="395536" y="1088152"/>
            <a:ext cx="8424935" cy="5509200"/>
          </a:xfrm>
          <a:prstGeom prst="rect">
            <a:avLst/>
          </a:prstGeom>
          <a:noFill/>
        </p:spPr>
        <p:txBody>
          <a:bodyPr wrap="square" rtlCol="0">
            <a:spAutoFit/>
          </a:bodyPr>
          <a:lstStyle/>
          <a:p>
            <a:r>
              <a:rPr lang="ja-JP" altLang="en-US" sz="1600" dirty="0" smtClean="0"/>
              <a:t>（１）枠組みの見直し</a:t>
            </a:r>
            <a:endParaRPr lang="en-US" altLang="ja-JP" sz="1600" dirty="0" smtClean="0"/>
          </a:p>
          <a:p>
            <a:r>
              <a:rPr kumimoji="1" lang="ja-JP" altLang="en-US" sz="1600" dirty="0" smtClean="0"/>
              <a:t>　①単なる会議開催だけの形式的な枠組みになってしまったこと、②</a:t>
            </a:r>
            <a:r>
              <a:rPr lang="en-US" altLang="ja-JP" sz="1600" dirty="0"/>
              <a:t>ODA</a:t>
            </a:r>
            <a:r>
              <a:rPr lang="ja-JP" altLang="en-US" sz="1600" dirty="0"/>
              <a:t>事業が日本企業への裨益が求められるようになったこと</a:t>
            </a:r>
            <a:r>
              <a:rPr lang="ja-JP" altLang="en-US" sz="1600" dirty="0" smtClean="0"/>
              <a:t>、③</a:t>
            </a:r>
            <a:r>
              <a:rPr lang="en-US" altLang="ja-JP" sz="1600" dirty="0" smtClean="0"/>
              <a:t>JETRO</a:t>
            </a:r>
            <a:r>
              <a:rPr lang="ja-JP" altLang="en-US" sz="1600" dirty="0" smtClean="0"/>
              <a:t>が</a:t>
            </a:r>
            <a:r>
              <a:rPr lang="en-US" altLang="ja-JP" sz="1600" dirty="0" smtClean="0"/>
              <a:t>GAP/GPP</a:t>
            </a:r>
            <a:r>
              <a:rPr lang="ja-JP" altLang="en-US" sz="1600" dirty="0" smtClean="0"/>
              <a:t>事業から撤退したことを受けて、</a:t>
            </a:r>
            <a:r>
              <a:rPr lang="en-US" altLang="ja-JP" sz="1600" dirty="0" smtClean="0"/>
              <a:t>GAP/GPP</a:t>
            </a:r>
            <a:r>
              <a:rPr lang="ja-JP" altLang="en-US" sz="1600" dirty="0" smtClean="0"/>
              <a:t>の役割及び運用方法等</a:t>
            </a:r>
            <a:r>
              <a:rPr lang="ja-JP" altLang="en-US" sz="1600" dirty="0"/>
              <a:t>を</a:t>
            </a:r>
            <a:r>
              <a:rPr lang="ja-JP" altLang="en-US" sz="1600" dirty="0" smtClean="0"/>
              <a:t>見直した。</a:t>
            </a:r>
            <a:endParaRPr kumimoji="1" lang="en-US" altLang="ja-JP" sz="1600" dirty="0" smtClean="0"/>
          </a:p>
          <a:p>
            <a:r>
              <a:rPr lang="ja-JP" altLang="en-US" sz="1600" dirty="0" smtClean="0"/>
              <a:t>　</a:t>
            </a:r>
            <a:endParaRPr lang="en-US" altLang="ja-JP" sz="1600" dirty="0" smtClean="0"/>
          </a:p>
          <a:p>
            <a:r>
              <a:rPr lang="ja-JP" altLang="en-US" sz="1600" dirty="0"/>
              <a:t>（２</a:t>
            </a:r>
            <a:r>
              <a:rPr lang="ja-JP" altLang="en-US" sz="1600" dirty="0" smtClean="0"/>
              <a:t>）目的</a:t>
            </a:r>
            <a:endParaRPr lang="en-US" altLang="ja-JP" sz="1600" dirty="0" smtClean="0"/>
          </a:p>
          <a:p>
            <a:r>
              <a:rPr lang="ja-JP" altLang="en-US" sz="1600" dirty="0"/>
              <a:t>　</a:t>
            </a:r>
            <a:r>
              <a:rPr lang="ja-JP" altLang="en-US" sz="1600" dirty="0" smtClean="0"/>
              <a:t>アジア諸国において各国の環境課題に応じた制度構築支援を行うとともに、制度を持続的かつ実行性のあるものとするため、民間ビジネスによる環境技術の移転を促進する。</a:t>
            </a:r>
            <a:endParaRPr lang="en-US" altLang="ja-JP" sz="1600" dirty="0" smtClean="0"/>
          </a:p>
          <a:p>
            <a:endParaRPr lang="en-US" altLang="ja-JP" sz="1600" dirty="0" smtClean="0"/>
          </a:p>
          <a:p>
            <a:r>
              <a:rPr kumimoji="1" lang="ja-JP" altLang="en-US" sz="1600" dirty="0"/>
              <a:t>（３</a:t>
            </a:r>
            <a:r>
              <a:rPr kumimoji="1" lang="ja-JP" altLang="en-US" sz="1600" dirty="0" smtClean="0"/>
              <a:t>）対象分野</a:t>
            </a:r>
            <a:endParaRPr kumimoji="1" lang="en-US" altLang="ja-JP" sz="1600" dirty="0" smtClean="0"/>
          </a:p>
          <a:p>
            <a:r>
              <a:rPr lang="ja-JP" altLang="en-US" sz="1600" dirty="0" smtClean="0"/>
              <a:t>　</a:t>
            </a:r>
            <a:r>
              <a:rPr lang="ja-JP" altLang="en-US" sz="1600" u="sng" dirty="0" smtClean="0"/>
              <a:t>日本の企業のビジネスチャンスが見込める分野。</a:t>
            </a:r>
            <a:endParaRPr lang="en-US" altLang="ja-JP" sz="1600" u="sng" dirty="0" smtClean="0"/>
          </a:p>
          <a:p>
            <a:r>
              <a:rPr lang="ja-JP" altLang="en-US" sz="1600" dirty="0"/>
              <a:t>　</a:t>
            </a:r>
            <a:r>
              <a:rPr lang="ja-JP" altLang="en-US" sz="1600" dirty="0" smtClean="0"/>
              <a:t>例：　クリーナー</a:t>
            </a:r>
            <a:r>
              <a:rPr lang="ja-JP" altLang="en-US" sz="1600" dirty="0"/>
              <a:t>・プロダクション（生産性向上、省エネ技術導入等</a:t>
            </a:r>
            <a:r>
              <a:rPr lang="ja-JP" altLang="en-US" sz="1600" dirty="0" smtClean="0"/>
              <a:t>）、公害（水質汚染、大気汚染）防止（</a:t>
            </a:r>
            <a:r>
              <a:rPr lang="en-US" altLang="ja-JP" sz="1600" dirty="0" smtClean="0"/>
              <a:t>End of Pipe</a:t>
            </a:r>
            <a:r>
              <a:rPr lang="ja-JP" altLang="en-US" sz="1600" dirty="0" smtClean="0"/>
              <a:t>管理）、産業廃棄物管理（リサイクル）</a:t>
            </a:r>
            <a:endParaRPr lang="en-US" altLang="ja-JP" sz="1600" dirty="0"/>
          </a:p>
          <a:p>
            <a:r>
              <a:rPr lang="ja-JP" altLang="en-US" sz="1600" dirty="0" smtClean="0"/>
              <a:t>　各国の実情に応じて分野を設定し、対象分野の環境</a:t>
            </a:r>
            <a:r>
              <a:rPr lang="ja-JP" altLang="en-US" sz="1600" dirty="0"/>
              <a:t>技術の</a:t>
            </a:r>
            <a:r>
              <a:rPr lang="ja-JP" altLang="en-US" sz="1600" dirty="0" smtClean="0"/>
              <a:t>普及を目的とした制度構築支援及びビジネスマッチングセミナーを実施。</a:t>
            </a:r>
            <a:endParaRPr lang="en-US" altLang="ja-JP" sz="1600" dirty="0" smtClean="0"/>
          </a:p>
          <a:p>
            <a:endParaRPr lang="en-US" altLang="ja-JP" sz="1600" dirty="0"/>
          </a:p>
          <a:p>
            <a:r>
              <a:rPr kumimoji="1" lang="ja-JP" altLang="en-US" sz="1600" dirty="0" smtClean="0"/>
              <a:t>（４）対象国</a:t>
            </a:r>
            <a:endParaRPr kumimoji="1" lang="en-US" altLang="ja-JP" sz="1600" dirty="0" smtClean="0"/>
          </a:p>
          <a:p>
            <a:r>
              <a:rPr lang="ja-JP" altLang="en-US" sz="1600" dirty="0" smtClean="0"/>
              <a:t>　タイ、ベトナム、インドネシア、マレーシア　（</a:t>
            </a:r>
            <a:r>
              <a:rPr lang="en-US" altLang="ja-JP" sz="1600" dirty="0" smtClean="0"/>
              <a:t>※</a:t>
            </a:r>
            <a:r>
              <a:rPr lang="ja-JP" altLang="en-US" sz="1600" dirty="0" smtClean="0"/>
              <a:t>）</a:t>
            </a:r>
            <a:endParaRPr lang="en-US" altLang="ja-JP" sz="1600" dirty="0" smtClean="0"/>
          </a:p>
          <a:p>
            <a:pPr marL="360000" lvl="1" indent="-734400"/>
            <a:r>
              <a:rPr lang="ja-JP" altLang="en-US" sz="800" dirty="0"/>
              <a:t>　</a:t>
            </a:r>
            <a:r>
              <a:rPr lang="en-US" altLang="ja-JP" sz="800" dirty="0" smtClean="0"/>
              <a:t/>
            </a:r>
            <a:br>
              <a:rPr lang="en-US" altLang="ja-JP" sz="800" dirty="0" smtClean="0"/>
            </a:br>
            <a:r>
              <a:rPr lang="ja-JP" altLang="en-US" sz="1400" dirty="0" smtClean="0"/>
              <a:t>（</a:t>
            </a:r>
            <a:r>
              <a:rPr lang="en-US" altLang="ja-JP" sz="1400" dirty="0" smtClean="0"/>
              <a:t>※</a:t>
            </a:r>
            <a:r>
              <a:rPr lang="ja-JP" altLang="en-US" sz="1400" dirty="0" smtClean="0"/>
              <a:t>）国によってカウンターパートの課題提案や対応能力が異なるため、全ての国に同じやり方を適用することは難しい。タイ及びベトナムは政府の政策方針と民間ベースの取組を連動させた方が民間を取り込みやすいが、インドネシア及びマレーシアは政府と企業の結びつきが弱いので、</a:t>
            </a:r>
            <a:r>
              <a:rPr lang="ja-JP" altLang="en-US" sz="1400" dirty="0" err="1" smtClean="0"/>
              <a:t>民民</a:t>
            </a:r>
            <a:r>
              <a:rPr lang="ja-JP" altLang="en-US" sz="1400" dirty="0" smtClean="0"/>
              <a:t>ベースの枠組みにシフトした方がビジネスマッチングにつながる（詳細は後述の国別状況を参照）。</a:t>
            </a:r>
            <a:endParaRPr lang="en-US" altLang="ja-JP" sz="1400" dirty="0" smtClean="0"/>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Tree>
    <p:extLst>
      <p:ext uri="{BB962C8B-B14F-4D97-AF65-F5344CB8AC3E}">
        <p14:creationId xmlns:p14="http://schemas.microsoft.com/office/powerpoint/2010/main" val="51079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42642" y="4465656"/>
            <a:ext cx="8721846" cy="1476000"/>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Ｚ</a:t>
            </a:r>
            <a:endParaRPr kumimoji="1" lang="ja-JP" altLang="en-US" dirty="0"/>
          </a:p>
        </p:txBody>
      </p:sp>
      <p:sp>
        <p:nvSpPr>
          <p:cNvPr id="9" name="角丸四角形 8"/>
          <p:cNvSpPr/>
          <p:nvPr/>
        </p:nvSpPr>
        <p:spPr>
          <a:xfrm>
            <a:off x="242642" y="2781140"/>
            <a:ext cx="8721846" cy="14760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角丸四角形 7"/>
          <p:cNvSpPr/>
          <p:nvPr/>
        </p:nvSpPr>
        <p:spPr>
          <a:xfrm>
            <a:off x="242642" y="1124744"/>
            <a:ext cx="8721846" cy="147600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24571"/>
            <a:ext cx="8305800" cy="1039091"/>
          </a:xfrm>
        </p:spPr>
        <p:txBody>
          <a:bodyPr/>
          <a:lstStyle/>
          <a:p>
            <a:r>
              <a:rPr lang="ja-JP" altLang="en-US" sz="3600" dirty="0" smtClean="0"/>
              <a:t>３－１</a:t>
            </a:r>
            <a:r>
              <a:rPr kumimoji="1" lang="ja-JP" altLang="en-US" sz="3600" dirty="0" smtClean="0"/>
              <a:t>．今後の進め方</a:t>
            </a:r>
            <a:endParaRPr kumimoji="1" lang="ja-JP" altLang="en-US" sz="3200" dirty="0"/>
          </a:p>
        </p:txBody>
      </p:sp>
      <p:graphicFrame>
        <p:nvGraphicFramePr>
          <p:cNvPr id="3" name="図表 2"/>
          <p:cNvGraphicFramePr/>
          <p:nvPr>
            <p:extLst>
              <p:ext uri="{D42A27DB-BD31-4B8C-83A1-F6EECF244321}">
                <p14:modId xmlns:p14="http://schemas.microsoft.com/office/powerpoint/2010/main" val="1418640292"/>
              </p:ext>
            </p:extLst>
          </p:nvPr>
        </p:nvGraphicFramePr>
        <p:xfrm>
          <a:off x="4139952" y="1349821"/>
          <a:ext cx="4689398" cy="4392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480627" y="1196577"/>
            <a:ext cx="3713752" cy="1323439"/>
          </a:xfrm>
          <a:prstGeom prst="rect">
            <a:avLst/>
          </a:prstGeom>
          <a:noFill/>
        </p:spPr>
        <p:txBody>
          <a:bodyPr wrap="square" rtlCol="0">
            <a:spAutoFit/>
          </a:bodyPr>
          <a:lstStyle/>
          <a:p>
            <a:r>
              <a:rPr kumimoji="1" lang="ja-JP" altLang="en-US" sz="1600" dirty="0" smtClean="0"/>
              <a:t>（１）課題の特定</a:t>
            </a:r>
            <a:r>
              <a:rPr lang="ja-JP" altLang="en-US" sz="1600" dirty="0"/>
              <a:t>　</a:t>
            </a:r>
            <a:endParaRPr lang="en-US" altLang="ja-JP" sz="1600" dirty="0" smtClean="0"/>
          </a:p>
          <a:p>
            <a:r>
              <a:rPr lang="ja-JP" altLang="en-US" sz="1600" dirty="0" smtClean="0"/>
              <a:t>　事前にゴールを明確化するため、調査や準備会議を通じて課題を特定。</a:t>
            </a:r>
            <a:endParaRPr lang="en-US" altLang="ja-JP" sz="1600" dirty="0" smtClean="0"/>
          </a:p>
          <a:p>
            <a:r>
              <a:rPr kumimoji="1" lang="ja-JP" altLang="en-US" sz="1600" dirty="0" smtClean="0"/>
              <a:t>（この時点でビジネス創出につながる課題や案件を発掘。）</a:t>
            </a:r>
            <a:endParaRPr kumimoji="1" lang="ja-JP" altLang="en-US" sz="1600" dirty="0"/>
          </a:p>
        </p:txBody>
      </p:sp>
      <p:sp>
        <p:nvSpPr>
          <p:cNvPr id="6" name="テキスト ボックス 5"/>
          <p:cNvSpPr txBox="1"/>
          <p:nvPr/>
        </p:nvSpPr>
        <p:spPr>
          <a:xfrm>
            <a:off x="493935" y="2888596"/>
            <a:ext cx="3713752" cy="1323439"/>
          </a:xfrm>
          <a:prstGeom prst="rect">
            <a:avLst/>
          </a:prstGeom>
          <a:noFill/>
        </p:spPr>
        <p:txBody>
          <a:bodyPr wrap="square" rtlCol="0">
            <a:spAutoFit/>
          </a:bodyPr>
          <a:lstStyle/>
          <a:p>
            <a:r>
              <a:rPr kumimoji="1" lang="ja-JP" altLang="en-US" sz="1600" dirty="0" smtClean="0"/>
              <a:t>（２）政府間合意の形成</a:t>
            </a:r>
            <a:r>
              <a:rPr lang="ja-JP" altLang="en-US" sz="1600" dirty="0"/>
              <a:t>　</a:t>
            </a:r>
            <a:endParaRPr lang="en-US" altLang="ja-JP" sz="1600" dirty="0" smtClean="0"/>
          </a:p>
          <a:p>
            <a:r>
              <a:rPr lang="ja-JP" altLang="en-US" sz="1600" dirty="0" smtClean="0"/>
              <a:t>　特定された課題を政策対話のテーマとし、相手国政府から課題の現状を説明してもらった上で、課題解決のためのプロジェクトを決定、形成を図る（</a:t>
            </a:r>
            <a:r>
              <a:rPr lang="en-US" altLang="ja-JP" sz="1600" dirty="0" smtClean="0"/>
              <a:t>※</a:t>
            </a:r>
            <a:r>
              <a:rPr lang="ja-JP" altLang="en-US" sz="1600" dirty="0" smtClean="0"/>
              <a:t>１）。</a:t>
            </a:r>
            <a:endParaRPr kumimoji="1" lang="ja-JP" altLang="en-US" sz="1600" dirty="0"/>
          </a:p>
        </p:txBody>
      </p:sp>
      <p:sp>
        <p:nvSpPr>
          <p:cNvPr id="7" name="テキスト ボックス 6"/>
          <p:cNvSpPr txBox="1"/>
          <p:nvPr/>
        </p:nvSpPr>
        <p:spPr>
          <a:xfrm>
            <a:off x="476597" y="4700887"/>
            <a:ext cx="3713752" cy="1077218"/>
          </a:xfrm>
          <a:prstGeom prst="rect">
            <a:avLst/>
          </a:prstGeom>
          <a:noFill/>
        </p:spPr>
        <p:txBody>
          <a:bodyPr wrap="square" rtlCol="0">
            <a:spAutoFit/>
          </a:bodyPr>
          <a:lstStyle/>
          <a:p>
            <a:r>
              <a:rPr kumimoji="1" lang="ja-JP" altLang="en-US" sz="1600" dirty="0" smtClean="0"/>
              <a:t>（３）プロジェクト実施・フォローアップ</a:t>
            </a:r>
            <a:r>
              <a:rPr lang="ja-JP" altLang="en-US" sz="1600" dirty="0"/>
              <a:t>　</a:t>
            </a:r>
            <a:endParaRPr lang="en-US" altLang="ja-JP" sz="1600" dirty="0" smtClean="0"/>
          </a:p>
          <a:p>
            <a:r>
              <a:rPr lang="ja-JP" altLang="en-US" sz="1600" dirty="0" smtClean="0"/>
              <a:t>　プロジェクトの実施を通じて、新たなビジネス機会が創出されているかという観点で政策対話でレビュー。（</a:t>
            </a:r>
            <a:r>
              <a:rPr lang="en-US" altLang="ja-JP" sz="1600" dirty="0" smtClean="0"/>
              <a:t>※</a:t>
            </a:r>
            <a:r>
              <a:rPr lang="ja-JP" altLang="en-US" sz="1600" dirty="0" smtClean="0"/>
              <a:t>２）</a:t>
            </a:r>
            <a:endParaRPr kumimoji="1" lang="ja-JP" altLang="en-US" sz="1600" dirty="0"/>
          </a:p>
        </p:txBody>
      </p:sp>
      <p:sp>
        <p:nvSpPr>
          <p:cNvPr id="5" name="テキスト ボックス 4"/>
          <p:cNvSpPr txBox="1"/>
          <p:nvPr/>
        </p:nvSpPr>
        <p:spPr>
          <a:xfrm>
            <a:off x="242642" y="5967036"/>
            <a:ext cx="8654152" cy="954107"/>
          </a:xfrm>
          <a:prstGeom prst="rect">
            <a:avLst/>
          </a:prstGeom>
          <a:noFill/>
        </p:spPr>
        <p:txBody>
          <a:bodyPr wrap="square" rtlCol="0">
            <a:spAutoFit/>
          </a:bodyPr>
          <a:lstStyle/>
          <a:p>
            <a:r>
              <a:rPr kumimoji="1" lang="ja-JP" altLang="en-US" sz="1400" dirty="0" smtClean="0"/>
              <a:t>（</a:t>
            </a:r>
            <a:r>
              <a:rPr kumimoji="1" lang="en-US" altLang="ja-JP" sz="1400" dirty="0" smtClean="0"/>
              <a:t>※</a:t>
            </a:r>
            <a:r>
              <a:rPr kumimoji="1" lang="ja-JP" altLang="en-US" sz="1400" dirty="0" smtClean="0"/>
              <a:t>１）</a:t>
            </a:r>
            <a:r>
              <a:rPr lang="ja-JP" altLang="en-US" sz="1400" dirty="0" smtClean="0"/>
              <a:t>単</a:t>
            </a:r>
            <a:r>
              <a:rPr lang="ja-JP" altLang="en-US" sz="1400" dirty="0"/>
              <a:t>なる制度整備支援や技術移転で終わらせず、環境技術のビジネスマッチングにつなげることを目指し、各種ツールを組み合わせてプロジェクト</a:t>
            </a:r>
            <a:r>
              <a:rPr lang="ja-JP" altLang="en-US" sz="1400" dirty="0" smtClean="0"/>
              <a:t>を形成。</a:t>
            </a:r>
            <a:endParaRPr kumimoji="1" lang="en-US" altLang="ja-JP" sz="1400" dirty="0" smtClean="0"/>
          </a:p>
          <a:p>
            <a:r>
              <a:rPr lang="ja-JP" altLang="en-US" sz="1400" dirty="0" smtClean="0"/>
              <a:t>（</a:t>
            </a:r>
            <a:r>
              <a:rPr lang="en-US" altLang="ja-JP" sz="1400" dirty="0" smtClean="0"/>
              <a:t>※</a:t>
            </a:r>
            <a:r>
              <a:rPr lang="ja-JP" altLang="en-US" sz="1400" dirty="0" smtClean="0"/>
              <a:t>２）</a:t>
            </a:r>
            <a:r>
              <a:rPr kumimoji="1" lang="ja-JP" altLang="en-US" sz="1400" dirty="0" smtClean="0"/>
              <a:t>政策課題とプロジェクトをセットで議論するのが理想であるが、国によってはビジネスマッチングセミナーの開催のみと割り切る。</a:t>
            </a:r>
            <a:endParaRPr kumimoji="1" lang="ja-JP" altLang="en-US" sz="1400" dirty="0"/>
          </a:p>
        </p:txBody>
      </p:sp>
      <p:sp>
        <p:nvSpPr>
          <p:cNvPr id="11" name="スライド番号プレースホルダー 10"/>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Tree>
    <p:extLst>
      <p:ext uri="{BB962C8B-B14F-4D97-AF65-F5344CB8AC3E}">
        <p14:creationId xmlns:p14="http://schemas.microsoft.com/office/powerpoint/2010/main" val="131155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矢印コネクタ 42"/>
          <p:cNvCxnSpPr>
            <a:stCxn id="7" idx="3"/>
            <a:endCxn id="54" idx="1"/>
          </p:cNvCxnSpPr>
          <p:nvPr/>
        </p:nvCxnSpPr>
        <p:spPr>
          <a:xfrm>
            <a:off x="3131840" y="2813527"/>
            <a:ext cx="648072" cy="274368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1162394" y="3677514"/>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 name="正方形/長方形 87"/>
          <p:cNvSpPr/>
          <p:nvPr/>
        </p:nvSpPr>
        <p:spPr>
          <a:xfrm>
            <a:off x="1186073" y="5509781"/>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タイトル 1"/>
          <p:cNvSpPr>
            <a:spLocks noGrp="1"/>
          </p:cNvSpPr>
          <p:nvPr>
            <p:ph type="title"/>
          </p:nvPr>
        </p:nvSpPr>
        <p:spPr>
          <a:xfrm>
            <a:off x="457200" y="24571"/>
            <a:ext cx="8305800" cy="1039091"/>
          </a:xfrm>
        </p:spPr>
        <p:txBody>
          <a:bodyPr>
            <a:normAutofit/>
          </a:bodyPr>
          <a:lstStyle/>
          <a:p>
            <a:r>
              <a:rPr lang="ja-JP" altLang="en-US" sz="3200" dirty="0" smtClean="0"/>
              <a:t>３－２．今後の</a:t>
            </a:r>
            <a:r>
              <a:rPr lang="ja-JP" altLang="en-US" sz="3200" dirty="0"/>
              <a:t>進め方</a:t>
            </a:r>
            <a:r>
              <a:rPr lang="ja-JP" altLang="en-US" sz="3200" dirty="0" smtClean="0"/>
              <a:t>（ビジネスマッチング）</a:t>
            </a:r>
            <a:endParaRPr kumimoji="1" lang="ja-JP" altLang="en-US" sz="3200" dirty="0"/>
          </a:p>
        </p:txBody>
      </p:sp>
      <p:sp>
        <p:nvSpPr>
          <p:cNvPr id="7" name="正方形/長方形 6"/>
          <p:cNvSpPr/>
          <p:nvPr/>
        </p:nvSpPr>
        <p:spPr>
          <a:xfrm>
            <a:off x="1150451" y="2413757"/>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左右矢印 8"/>
          <p:cNvSpPr/>
          <p:nvPr/>
        </p:nvSpPr>
        <p:spPr>
          <a:xfrm>
            <a:off x="3205696" y="2427834"/>
            <a:ext cx="2806464" cy="485860"/>
          </a:xfrm>
          <a:prstGeom prst="leftRightArrow">
            <a:avLst>
              <a:gd name="adj1" fmla="val 68538"/>
              <a:gd name="adj2" fmla="val 50000"/>
            </a:avLst>
          </a:prstGeom>
          <a:solidFill>
            <a:srgbClr val="FFFF0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600" dirty="0">
                <a:latin typeface="+mn-ea"/>
              </a:rPr>
              <a:t>政策対話</a:t>
            </a:r>
          </a:p>
        </p:txBody>
      </p:sp>
      <p:cxnSp>
        <p:nvCxnSpPr>
          <p:cNvPr id="11" name="直線矢印コネクタ 10"/>
          <p:cNvCxnSpPr>
            <a:endCxn id="10" idx="0"/>
          </p:cNvCxnSpPr>
          <p:nvPr/>
        </p:nvCxnSpPr>
        <p:spPr>
          <a:xfrm flipH="1">
            <a:off x="4938150" y="2829840"/>
            <a:ext cx="15658" cy="1622917"/>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3"/>
            <a:endCxn id="31" idx="1"/>
          </p:cNvCxnSpPr>
          <p:nvPr/>
        </p:nvCxnSpPr>
        <p:spPr>
          <a:xfrm>
            <a:off x="3131840" y="2813527"/>
            <a:ext cx="504056" cy="43759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20"/>
          <p:cNvSpPr txBox="1">
            <a:spLocks noChangeArrowheads="1"/>
          </p:cNvSpPr>
          <p:nvPr/>
        </p:nvSpPr>
        <p:spPr bwMode="auto">
          <a:xfrm>
            <a:off x="3203848" y="3224009"/>
            <a:ext cx="5362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dirty="0">
                <a:latin typeface="Calibri" pitchFamily="34" charset="0"/>
              </a:rPr>
              <a:t>支援</a:t>
            </a:r>
          </a:p>
        </p:txBody>
      </p:sp>
      <p:sp>
        <p:nvSpPr>
          <p:cNvPr id="18" name="テキスト ボックス 30"/>
          <p:cNvSpPr txBox="1">
            <a:spLocks noChangeArrowheads="1"/>
          </p:cNvSpPr>
          <p:nvPr/>
        </p:nvSpPr>
        <p:spPr bwMode="auto">
          <a:xfrm>
            <a:off x="1258065" y="3698048"/>
            <a:ext cx="1776847" cy="738664"/>
          </a:xfrm>
          <a:prstGeom prst="rect">
            <a:avLst/>
          </a:prstGeom>
          <a:no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smtClean="0">
                <a:latin typeface="+mn-ea"/>
                <a:ea typeface="+mn-ea"/>
              </a:rPr>
              <a:t>（地域Ｇ）</a:t>
            </a:r>
            <a:endParaRPr lang="ja-JP" altLang="en-US" sz="1400" dirty="0">
              <a:latin typeface="+mn-ea"/>
              <a:ea typeface="+mn-ea"/>
            </a:endParaRPr>
          </a:p>
          <a:p>
            <a:pPr eaLnBrk="1" hangingPunct="1"/>
            <a:r>
              <a:rPr lang="ja-JP" altLang="en-US" sz="1400" dirty="0" smtClean="0">
                <a:latin typeface="+mn-ea"/>
                <a:ea typeface="+mn-ea"/>
              </a:rPr>
              <a:t>地方経済産業局</a:t>
            </a:r>
            <a:r>
              <a:rPr lang="en-US" altLang="ja-JP" sz="1400" dirty="0" smtClean="0">
                <a:latin typeface="+mn-ea"/>
                <a:ea typeface="+mn-ea"/>
              </a:rPr>
              <a:t>/</a:t>
            </a:r>
            <a:endParaRPr lang="en-US" altLang="ja-JP" sz="1400" dirty="0">
              <a:latin typeface="+mn-ea"/>
              <a:ea typeface="+mn-ea"/>
            </a:endParaRPr>
          </a:p>
          <a:p>
            <a:pPr algn="ctr" eaLnBrk="1" hangingPunct="1"/>
            <a:r>
              <a:rPr lang="ja-JP" altLang="en-US" sz="1400" dirty="0">
                <a:latin typeface="+mn-ea"/>
                <a:ea typeface="+mn-ea"/>
              </a:rPr>
              <a:t>地方</a:t>
            </a:r>
            <a:r>
              <a:rPr lang="ja-JP" altLang="en-US" sz="1400" dirty="0" smtClean="0">
                <a:latin typeface="+mn-ea"/>
                <a:ea typeface="+mn-ea"/>
              </a:rPr>
              <a:t>自治体</a:t>
            </a:r>
            <a:endParaRPr lang="en-US" altLang="ja-JP" sz="1400" dirty="0">
              <a:latin typeface="+mn-ea"/>
              <a:ea typeface="+mn-ea"/>
            </a:endParaRPr>
          </a:p>
        </p:txBody>
      </p:sp>
      <p:cxnSp>
        <p:nvCxnSpPr>
          <p:cNvPr id="25" name="直線矢印コネクタ 24"/>
          <p:cNvCxnSpPr>
            <a:stCxn id="88" idx="0"/>
            <a:endCxn id="87" idx="2"/>
          </p:cNvCxnSpPr>
          <p:nvPr/>
        </p:nvCxnSpPr>
        <p:spPr>
          <a:xfrm flipH="1" flipV="1">
            <a:off x="2153089" y="4477053"/>
            <a:ext cx="23679" cy="103272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6" idx="0"/>
            <a:endCxn id="85" idx="2"/>
          </p:cNvCxnSpPr>
          <p:nvPr/>
        </p:nvCxnSpPr>
        <p:spPr>
          <a:xfrm flipV="1">
            <a:off x="7067646" y="4460156"/>
            <a:ext cx="0" cy="104962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85" idx="0"/>
            <a:endCxn id="45" idx="2"/>
          </p:cNvCxnSpPr>
          <p:nvPr/>
        </p:nvCxnSpPr>
        <p:spPr>
          <a:xfrm flipV="1">
            <a:off x="7067646" y="3221854"/>
            <a:ext cx="0" cy="438763"/>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88" idx="3"/>
            <a:endCxn id="86" idx="1"/>
          </p:cNvCxnSpPr>
          <p:nvPr/>
        </p:nvCxnSpPr>
        <p:spPr>
          <a:xfrm>
            <a:off x="3167462" y="5909551"/>
            <a:ext cx="2909489"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659909" y="4060386"/>
            <a:ext cx="4935" cy="186021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3635896" y="3009125"/>
            <a:ext cx="2093283" cy="483989"/>
          </a:xfrm>
          <a:prstGeom prst="round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テキスト ボックス 51"/>
          <p:cNvSpPr txBox="1">
            <a:spLocks noChangeArrowheads="1"/>
          </p:cNvSpPr>
          <p:nvPr/>
        </p:nvSpPr>
        <p:spPr bwMode="auto">
          <a:xfrm>
            <a:off x="3463451" y="5912967"/>
            <a:ext cx="2317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latin typeface="+mn-ea"/>
                <a:ea typeface="+mn-ea"/>
              </a:rPr>
              <a:t>商談の実施・販売・提携等</a:t>
            </a:r>
          </a:p>
        </p:txBody>
      </p:sp>
      <p:sp>
        <p:nvSpPr>
          <p:cNvPr id="12" name="テキスト ボックス 14"/>
          <p:cNvSpPr txBox="1">
            <a:spLocks noChangeArrowheads="1"/>
          </p:cNvSpPr>
          <p:nvPr/>
        </p:nvSpPr>
        <p:spPr bwMode="auto">
          <a:xfrm>
            <a:off x="3563888" y="3032633"/>
            <a:ext cx="2283305"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latin typeface="+mn-ea"/>
                <a:ea typeface="+mn-ea"/>
              </a:rPr>
              <a:t>制度構築等</a:t>
            </a:r>
            <a:endParaRPr lang="en-US" altLang="ja-JP" sz="1400" dirty="0" smtClean="0">
              <a:latin typeface="+mn-ea"/>
              <a:ea typeface="+mn-ea"/>
            </a:endParaRPr>
          </a:p>
          <a:p>
            <a:pPr algn="ctr" eaLnBrk="1" hangingPunct="1"/>
            <a:r>
              <a:rPr lang="ja-JP" altLang="en-US" sz="1050" dirty="0" smtClean="0">
                <a:latin typeface="+mn-ea"/>
                <a:ea typeface="+mn-ea"/>
              </a:rPr>
              <a:t>（環境規制の制定・取り締まり強化）</a:t>
            </a:r>
            <a:endParaRPr lang="ja-JP" altLang="en-US" sz="1050" dirty="0">
              <a:latin typeface="+mn-ea"/>
              <a:ea typeface="+mn-ea"/>
            </a:endParaRPr>
          </a:p>
        </p:txBody>
      </p:sp>
      <p:sp>
        <p:nvSpPr>
          <p:cNvPr id="45" name="正方形/長方形 44"/>
          <p:cNvSpPr/>
          <p:nvPr/>
        </p:nvSpPr>
        <p:spPr>
          <a:xfrm>
            <a:off x="6076951" y="2422315"/>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6" name="直線矢印コネクタ 45"/>
          <p:cNvCxnSpPr>
            <a:stCxn id="18" idx="0"/>
            <a:endCxn id="7" idx="2"/>
          </p:cNvCxnSpPr>
          <p:nvPr/>
        </p:nvCxnSpPr>
        <p:spPr>
          <a:xfrm flipH="1" flipV="1">
            <a:off x="2141146" y="3213296"/>
            <a:ext cx="5343" cy="48475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5"/>
          <p:cNvSpPr txBox="1">
            <a:spLocks noChangeArrowheads="1"/>
          </p:cNvSpPr>
          <p:nvPr/>
        </p:nvSpPr>
        <p:spPr bwMode="auto">
          <a:xfrm>
            <a:off x="1106738" y="2545740"/>
            <a:ext cx="2070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600" dirty="0" smtClean="0">
                <a:latin typeface="+mn-ea"/>
                <a:ea typeface="+mn-ea"/>
              </a:rPr>
              <a:t>経済産業省</a:t>
            </a:r>
            <a:endParaRPr lang="en-US" altLang="ja-JP" sz="1600" dirty="0" smtClean="0">
              <a:latin typeface="+mn-ea"/>
              <a:ea typeface="+mn-ea"/>
            </a:endParaRPr>
          </a:p>
          <a:p>
            <a:pPr algn="ctr" eaLnBrk="1" hangingPunct="1"/>
            <a:r>
              <a:rPr lang="ja-JP" altLang="en-US" sz="1200" dirty="0" smtClean="0">
                <a:latin typeface="+mn-ea"/>
                <a:ea typeface="+mn-ea"/>
              </a:rPr>
              <a:t>（</a:t>
            </a:r>
            <a:r>
              <a:rPr lang="ja-JP" altLang="en-US" sz="1200" dirty="0">
                <a:latin typeface="+mn-ea"/>
                <a:ea typeface="+mn-ea"/>
              </a:rPr>
              <a:t>技術協力</a:t>
            </a:r>
            <a:r>
              <a:rPr lang="ja-JP" altLang="en-US" sz="1200" dirty="0" smtClean="0">
                <a:latin typeface="+mn-ea"/>
                <a:ea typeface="+mn-ea"/>
              </a:rPr>
              <a:t>課、環境担当課）</a:t>
            </a:r>
            <a:endParaRPr lang="ja-JP" altLang="en-US" sz="1200" dirty="0">
              <a:latin typeface="+mn-ea"/>
              <a:ea typeface="+mn-ea"/>
            </a:endParaRPr>
          </a:p>
        </p:txBody>
      </p:sp>
      <p:sp>
        <p:nvSpPr>
          <p:cNvPr id="6" name="テキスト ボックス 6"/>
          <p:cNvSpPr txBox="1">
            <a:spLocks noChangeArrowheads="1"/>
          </p:cNvSpPr>
          <p:nvPr/>
        </p:nvSpPr>
        <p:spPr bwMode="auto">
          <a:xfrm>
            <a:off x="6193204" y="2537453"/>
            <a:ext cx="17089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600" dirty="0" smtClean="0">
                <a:latin typeface="+mn-ea"/>
                <a:ea typeface="+mn-ea"/>
              </a:rPr>
              <a:t>政府</a:t>
            </a:r>
            <a:endParaRPr lang="en-US" altLang="ja-JP" sz="1600" dirty="0">
              <a:latin typeface="+mn-ea"/>
              <a:ea typeface="+mn-ea"/>
            </a:endParaRPr>
          </a:p>
          <a:p>
            <a:pPr algn="ctr" eaLnBrk="1" hangingPunct="1"/>
            <a:r>
              <a:rPr lang="ja-JP" altLang="en-US" sz="1600" dirty="0">
                <a:latin typeface="+mn-ea"/>
                <a:ea typeface="+mn-ea"/>
              </a:rPr>
              <a:t>（環境</a:t>
            </a:r>
            <a:r>
              <a:rPr lang="ja-JP" altLang="en-US" sz="1600" dirty="0" smtClean="0">
                <a:latin typeface="+mn-ea"/>
                <a:ea typeface="+mn-ea"/>
              </a:rPr>
              <a:t>担当省等</a:t>
            </a:r>
            <a:r>
              <a:rPr lang="ja-JP" altLang="en-US" sz="1600" dirty="0">
                <a:latin typeface="+mn-ea"/>
                <a:ea typeface="+mn-ea"/>
              </a:rPr>
              <a:t>）</a:t>
            </a:r>
          </a:p>
        </p:txBody>
      </p:sp>
      <p:sp>
        <p:nvSpPr>
          <p:cNvPr id="15" name="テキスト ボックス 26"/>
          <p:cNvSpPr txBox="1">
            <a:spLocks noChangeArrowheads="1"/>
          </p:cNvSpPr>
          <p:nvPr/>
        </p:nvSpPr>
        <p:spPr bwMode="auto">
          <a:xfrm>
            <a:off x="1590619" y="5743690"/>
            <a:ext cx="11811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600" dirty="0">
                <a:latin typeface="+mn-ea"/>
                <a:ea typeface="+mn-ea"/>
              </a:rPr>
              <a:t>日本企業</a:t>
            </a:r>
          </a:p>
        </p:txBody>
      </p:sp>
      <p:sp>
        <p:nvSpPr>
          <p:cNvPr id="51" name="円形吹き出し 50"/>
          <p:cNvSpPr/>
          <p:nvPr/>
        </p:nvSpPr>
        <p:spPr>
          <a:xfrm>
            <a:off x="32538" y="4564119"/>
            <a:ext cx="1943232" cy="876564"/>
          </a:xfrm>
          <a:prstGeom prst="wedgeEllipseCallout">
            <a:avLst>
              <a:gd name="adj1" fmla="val 56795"/>
              <a:gd name="adj2" fmla="val 4755"/>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50" dirty="0" smtClean="0"/>
              <a:t>地方局を通じて海外展開を希望する企業から環境技術情報シートを収集</a:t>
            </a:r>
            <a:endParaRPr kumimoji="1" lang="ja-JP" altLang="en-US" sz="1050" dirty="0"/>
          </a:p>
        </p:txBody>
      </p:sp>
      <p:sp>
        <p:nvSpPr>
          <p:cNvPr id="59" name="正方形/長方形 58"/>
          <p:cNvSpPr/>
          <p:nvPr/>
        </p:nvSpPr>
        <p:spPr>
          <a:xfrm>
            <a:off x="180496" y="1116850"/>
            <a:ext cx="8812136" cy="7200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政策対話を通じ</a:t>
            </a:r>
            <a:r>
              <a:rPr lang="ja-JP" altLang="en-US" sz="1600" dirty="0">
                <a:solidFill>
                  <a:schemeClr val="tx1"/>
                </a:solidFill>
              </a:rPr>
              <a:t>た</a:t>
            </a:r>
            <a:r>
              <a:rPr kumimoji="1" lang="ja-JP" altLang="en-US" sz="1600" dirty="0" smtClean="0">
                <a:solidFill>
                  <a:schemeClr val="tx1"/>
                </a:solidFill>
              </a:rPr>
              <a:t>環境制度の構築支援と並行して、我が国の中小企業等が有する優れた環境技術の海外展開のきっかけ作りや</a:t>
            </a:r>
            <a:r>
              <a:rPr kumimoji="1" lang="en-US" altLang="ja-JP" sz="1600" dirty="0" smtClean="0">
                <a:solidFill>
                  <a:schemeClr val="tx1"/>
                </a:solidFill>
              </a:rPr>
              <a:t>PR</a:t>
            </a:r>
            <a:r>
              <a:rPr kumimoji="1" lang="ja-JP" altLang="en-US" sz="1600" dirty="0" smtClean="0">
                <a:solidFill>
                  <a:schemeClr val="tx1"/>
                </a:solidFill>
              </a:rPr>
              <a:t>の場を提供する。</a:t>
            </a:r>
            <a:endParaRPr kumimoji="1" lang="ja-JP" altLang="en-US" sz="1600" dirty="0">
              <a:solidFill>
                <a:schemeClr val="tx1"/>
              </a:solidFill>
            </a:endParaRPr>
          </a:p>
        </p:txBody>
      </p:sp>
      <p:sp>
        <p:nvSpPr>
          <p:cNvPr id="85" name="正方形/長方形 84"/>
          <p:cNvSpPr/>
          <p:nvPr/>
        </p:nvSpPr>
        <p:spPr>
          <a:xfrm>
            <a:off x="6076951" y="3660617"/>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正方形/長方形 85"/>
          <p:cNvSpPr/>
          <p:nvPr/>
        </p:nvSpPr>
        <p:spPr>
          <a:xfrm>
            <a:off x="6076951" y="5509781"/>
            <a:ext cx="1981389" cy="7995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テキスト ボックス 35"/>
          <p:cNvSpPr txBox="1">
            <a:spLocks noChangeArrowheads="1"/>
          </p:cNvSpPr>
          <p:nvPr/>
        </p:nvSpPr>
        <p:spPr bwMode="auto">
          <a:xfrm>
            <a:off x="6359981" y="3815674"/>
            <a:ext cx="1434623"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600" dirty="0" smtClean="0">
                <a:latin typeface="+mn-ea"/>
                <a:ea typeface="+mn-ea"/>
              </a:rPr>
              <a:t>業界団体</a:t>
            </a:r>
            <a:endParaRPr lang="en-US" altLang="ja-JP" sz="1600" dirty="0" smtClean="0">
              <a:latin typeface="+mn-ea"/>
              <a:ea typeface="+mn-ea"/>
            </a:endParaRPr>
          </a:p>
          <a:p>
            <a:pPr algn="ctr" eaLnBrk="1" hangingPunct="1"/>
            <a:r>
              <a:rPr lang="ja-JP" altLang="en-US" sz="1200" dirty="0" smtClean="0">
                <a:latin typeface="+mn-ea"/>
                <a:ea typeface="+mn-ea"/>
              </a:rPr>
              <a:t>（環境産業協会等）</a:t>
            </a:r>
            <a:endParaRPr lang="ja-JP" altLang="en-US" sz="1200" dirty="0">
              <a:latin typeface="+mn-ea"/>
              <a:ea typeface="+mn-ea"/>
            </a:endParaRPr>
          </a:p>
        </p:txBody>
      </p:sp>
      <p:sp>
        <p:nvSpPr>
          <p:cNvPr id="16" name="テキスト ボックス 27"/>
          <p:cNvSpPr txBox="1">
            <a:spLocks noChangeArrowheads="1"/>
          </p:cNvSpPr>
          <p:nvPr/>
        </p:nvSpPr>
        <p:spPr bwMode="auto">
          <a:xfrm>
            <a:off x="6084168" y="5643225"/>
            <a:ext cx="19988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600" dirty="0">
                <a:latin typeface="+mn-ea"/>
                <a:ea typeface="+mn-ea"/>
              </a:rPr>
              <a:t>途上国企業</a:t>
            </a:r>
            <a:endParaRPr lang="en-US" altLang="ja-JP" sz="1600" dirty="0">
              <a:latin typeface="+mn-ea"/>
              <a:ea typeface="+mn-ea"/>
            </a:endParaRPr>
          </a:p>
          <a:p>
            <a:pPr eaLnBrk="1" hangingPunct="1"/>
            <a:r>
              <a:rPr lang="ja-JP" altLang="en-US" sz="1200" dirty="0">
                <a:latin typeface="+mn-ea"/>
                <a:ea typeface="+mn-ea"/>
              </a:rPr>
              <a:t>（環境機器の製造・販売等）</a:t>
            </a:r>
          </a:p>
        </p:txBody>
      </p:sp>
      <p:sp>
        <p:nvSpPr>
          <p:cNvPr id="10" name="円/楕円 9"/>
          <p:cNvSpPr/>
          <p:nvPr/>
        </p:nvSpPr>
        <p:spPr>
          <a:xfrm>
            <a:off x="3432091" y="4452757"/>
            <a:ext cx="3012117" cy="63242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 name="テキスト ボックス 4"/>
          <p:cNvSpPr txBox="1">
            <a:spLocks noChangeArrowheads="1"/>
          </p:cNvSpPr>
          <p:nvPr/>
        </p:nvSpPr>
        <p:spPr bwMode="auto">
          <a:xfrm>
            <a:off x="3646102" y="4602614"/>
            <a:ext cx="2584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a:latin typeface="+mn-ea"/>
                <a:ea typeface="+mn-ea"/>
              </a:rPr>
              <a:t>環境対策機器市場の</a:t>
            </a:r>
            <a:r>
              <a:rPr lang="ja-JP" altLang="en-US" sz="1600" dirty="0" smtClean="0">
                <a:latin typeface="+mn-ea"/>
                <a:ea typeface="+mn-ea"/>
              </a:rPr>
              <a:t>創出</a:t>
            </a:r>
            <a:endParaRPr lang="en-US" altLang="ja-JP" sz="1600" dirty="0">
              <a:latin typeface="+mn-ea"/>
              <a:ea typeface="+mn-ea"/>
            </a:endParaRPr>
          </a:p>
        </p:txBody>
      </p:sp>
      <p:sp>
        <p:nvSpPr>
          <p:cNvPr id="3" name="テキスト ボックス 2"/>
          <p:cNvSpPr txBox="1"/>
          <p:nvPr/>
        </p:nvSpPr>
        <p:spPr>
          <a:xfrm>
            <a:off x="1817979" y="2147250"/>
            <a:ext cx="646331" cy="276999"/>
          </a:xfrm>
          <a:prstGeom prst="rect">
            <a:avLst/>
          </a:prstGeom>
          <a:noFill/>
        </p:spPr>
        <p:txBody>
          <a:bodyPr wrap="none" rtlCol="0">
            <a:spAutoFit/>
          </a:bodyPr>
          <a:lstStyle/>
          <a:p>
            <a:r>
              <a:rPr kumimoji="1" lang="ja-JP" altLang="en-US" sz="1200" dirty="0" smtClean="0"/>
              <a:t>日本国</a:t>
            </a:r>
            <a:endParaRPr kumimoji="1" lang="ja-JP" altLang="en-US" sz="1200" dirty="0"/>
          </a:p>
        </p:txBody>
      </p:sp>
      <p:sp>
        <p:nvSpPr>
          <p:cNvPr id="40" name="テキスト ボックス 39"/>
          <p:cNvSpPr txBox="1"/>
          <p:nvPr/>
        </p:nvSpPr>
        <p:spPr>
          <a:xfrm>
            <a:off x="6760420" y="2147250"/>
            <a:ext cx="646331" cy="276999"/>
          </a:xfrm>
          <a:prstGeom prst="rect">
            <a:avLst/>
          </a:prstGeom>
          <a:noFill/>
        </p:spPr>
        <p:txBody>
          <a:bodyPr wrap="none" rtlCol="0">
            <a:spAutoFit/>
          </a:bodyPr>
          <a:lstStyle/>
          <a:p>
            <a:r>
              <a:rPr kumimoji="1" lang="ja-JP" altLang="en-US" sz="1200" dirty="0" smtClean="0"/>
              <a:t>対象国</a:t>
            </a:r>
            <a:endParaRPr kumimoji="1" lang="ja-JP" altLang="en-US" sz="1200" dirty="0"/>
          </a:p>
        </p:txBody>
      </p:sp>
      <p:pic>
        <p:nvPicPr>
          <p:cNvPr id="17" name="Picture 3" descr="D:\Documents and Settings\OMAA1354\Local Settings\Temporary Internet Files\Content.IE5\C5G74N4N\MC9003233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5779" y="4170973"/>
            <a:ext cx="423400" cy="48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角丸四角形 53"/>
          <p:cNvSpPr/>
          <p:nvPr/>
        </p:nvSpPr>
        <p:spPr>
          <a:xfrm>
            <a:off x="3779912" y="5229200"/>
            <a:ext cx="2093283" cy="656019"/>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1200" dirty="0">
                <a:solidFill>
                  <a:schemeClr val="tx1"/>
                </a:solidFill>
              </a:rPr>
              <a:t>日本人専門家によるコンサルテーション、ビジネスマッチングセミナーの</a:t>
            </a:r>
            <a:r>
              <a:rPr lang="ja-JP" altLang="en-US" sz="1200" dirty="0" smtClean="0">
                <a:solidFill>
                  <a:schemeClr val="tx1"/>
                </a:solidFill>
              </a:rPr>
              <a:t>開催</a:t>
            </a:r>
            <a:endParaRPr lang="ja-JP" altLang="en-US" sz="1200" dirty="0">
              <a:solidFill>
                <a:schemeClr val="tx1"/>
              </a:solidFill>
            </a:endParaRPr>
          </a:p>
        </p:txBody>
      </p:sp>
      <p:sp>
        <p:nvSpPr>
          <p:cNvPr id="24" name="左右矢印 23"/>
          <p:cNvSpPr/>
          <p:nvPr/>
        </p:nvSpPr>
        <p:spPr>
          <a:xfrm>
            <a:off x="3205695" y="3573016"/>
            <a:ext cx="2806465" cy="615814"/>
          </a:xfrm>
          <a:prstGeom prst="leftRightArrow">
            <a:avLst>
              <a:gd name="adj1" fmla="val 55249"/>
              <a:gd name="adj2" fmla="val 31634"/>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dirty="0" smtClean="0"/>
              <a:t>環境対策技術</a:t>
            </a:r>
            <a:r>
              <a:rPr lang="ja-JP" altLang="en-US" sz="1200" dirty="0"/>
              <a:t>に関する情報交換</a:t>
            </a:r>
          </a:p>
        </p:txBody>
      </p:sp>
      <p:sp>
        <p:nvSpPr>
          <p:cNvPr id="50" name="スライド番号プレースホルダー 49"/>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Tree>
    <p:extLst>
      <p:ext uri="{BB962C8B-B14F-4D97-AF65-F5344CB8AC3E}">
        <p14:creationId xmlns:p14="http://schemas.microsoft.com/office/powerpoint/2010/main" val="8864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kumimoji="1" lang="ja-JP" altLang="en-US" sz="2800" dirty="0" smtClean="0"/>
              <a:t>４．</a:t>
            </a:r>
            <a:r>
              <a:rPr kumimoji="1" lang="en-US" altLang="ja-JP" sz="2800" dirty="0" smtClean="0"/>
              <a:t>GAP/GPP</a:t>
            </a:r>
            <a:r>
              <a:rPr kumimoji="1" lang="ja-JP" altLang="en-US" sz="2800" dirty="0" smtClean="0"/>
              <a:t>政策対話等の開催状況（</a:t>
            </a:r>
            <a:r>
              <a:rPr kumimoji="1" lang="en-US" altLang="ja-JP" sz="2800" dirty="0" smtClean="0"/>
              <a:t>2011</a:t>
            </a:r>
            <a:r>
              <a:rPr kumimoji="1" lang="ja-JP" altLang="en-US" sz="2800" dirty="0" smtClean="0"/>
              <a:t>～</a:t>
            </a:r>
            <a:r>
              <a:rPr kumimoji="1" lang="en-US" altLang="ja-JP" sz="2800" dirty="0" smtClean="0"/>
              <a:t>2012</a:t>
            </a:r>
            <a:r>
              <a:rPr kumimoji="1" lang="ja-JP" altLang="en-US" sz="2800" dirty="0" smtClean="0"/>
              <a:t>）</a:t>
            </a:r>
            <a:endParaRPr kumimoji="1" lang="ja-JP" altLang="en-US" sz="28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2945" y="1124744"/>
            <a:ext cx="7043631" cy="469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6"/>
          <p:cNvSpPr>
            <a:spLocks noChangeArrowheads="1"/>
          </p:cNvSpPr>
          <p:nvPr/>
        </p:nvSpPr>
        <p:spPr bwMode="auto">
          <a:xfrm>
            <a:off x="5525430" y="1215184"/>
            <a:ext cx="3563888" cy="2259147"/>
          </a:xfrm>
          <a:prstGeom prst="wedgeRoundRectCallout">
            <a:avLst>
              <a:gd name="adj1" fmla="val -81838"/>
              <a:gd name="adj2" fmla="val -10369"/>
              <a:gd name="adj3" fmla="val 16667"/>
            </a:avLst>
          </a:prstGeom>
          <a:solidFill>
            <a:schemeClr val="bg1"/>
          </a:solidFill>
          <a:ln w="19050">
            <a:solidFill>
              <a:schemeClr val="tx1"/>
            </a:solidFill>
            <a:miter lim="800000"/>
            <a:headEnd/>
            <a:tailEnd/>
          </a:ln>
        </p:spPr>
        <p:txBody>
          <a:bodyPr/>
          <a:lstStyle/>
          <a:p>
            <a:pPr>
              <a:spcBef>
                <a:spcPct val="0"/>
              </a:spcBef>
            </a:pPr>
            <a:r>
              <a:rPr lang="ja-JP" altLang="en-US" sz="1400" b="1" dirty="0" smtClean="0">
                <a:latin typeface="ＭＳ Ｐゴシック" charset="-128"/>
              </a:rPr>
              <a:t>ベトナム</a:t>
            </a:r>
            <a:r>
              <a:rPr lang="ja-JP" altLang="en-US" sz="1400" b="1" dirty="0">
                <a:latin typeface="ＭＳ Ｐゴシック" charset="-128"/>
              </a:rPr>
              <a:t>（ハノイ</a:t>
            </a:r>
            <a:r>
              <a:rPr lang="ja-JP" altLang="en-US" sz="1400" b="1" dirty="0" smtClean="0">
                <a:latin typeface="ＭＳ Ｐゴシック" charset="-128"/>
              </a:rPr>
              <a:t>）</a:t>
            </a:r>
            <a:endParaRPr lang="en-US" altLang="ja-JP" sz="1400" b="1" dirty="0" smtClean="0">
              <a:latin typeface="ＭＳ Ｐゴシック" charset="-128"/>
            </a:endParaRPr>
          </a:p>
          <a:p>
            <a:pPr>
              <a:spcBef>
                <a:spcPct val="0"/>
              </a:spcBef>
            </a:pPr>
            <a:r>
              <a:rPr lang="ja-JP" altLang="en-US" sz="1400" u="sng" dirty="0" smtClean="0">
                <a:latin typeface="ＭＳ Ｐゴシック" charset="-128"/>
              </a:rPr>
              <a:t>テーマ</a:t>
            </a:r>
            <a:r>
              <a:rPr lang="ja-JP" altLang="en-US" sz="1400" u="sng" dirty="0">
                <a:latin typeface="ＭＳ Ｐゴシック" charset="-128"/>
              </a:rPr>
              <a:t>：公害防止管理（水質分野）</a:t>
            </a:r>
            <a:endParaRPr lang="en-US" altLang="ja-JP" sz="1400" u="sng" dirty="0" smtClean="0">
              <a:latin typeface="ＭＳ Ｐゴシック" charset="-128"/>
            </a:endParaRPr>
          </a:p>
          <a:p>
            <a:pPr marL="180000">
              <a:spcBef>
                <a:spcPct val="0"/>
              </a:spcBef>
            </a:pPr>
            <a:r>
              <a:rPr lang="en-US" altLang="ja-JP" sz="1200" dirty="0" smtClean="0">
                <a:latin typeface="ＭＳ Ｐゴシック" charset="-128"/>
              </a:rPr>
              <a:t>2011/08/29</a:t>
            </a:r>
            <a:r>
              <a:rPr lang="ja-JP" altLang="en-US" sz="1200" dirty="0" smtClean="0">
                <a:latin typeface="ＭＳ Ｐゴシック" charset="-128"/>
              </a:rPr>
              <a:t>：第</a:t>
            </a:r>
            <a:r>
              <a:rPr lang="en-US" altLang="ja-JP" sz="1200" dirty="0" smtClean="0">
                <a:latin typeface="ＭＳ Ｐゴシック" charset="-128"/>
              </a:rPr>
              <a:t>13</a:t>
            </a:r>
            <a:r>
              <a:rPr lang="ja-JP" altLang="en-US" sz="1200" dirty="0" smtClean="0">
                <a:latin typeface="ＭＳ Ｐゴシック" charset="-128"/>
              </a:rPr>
              <a:t>回</a:t>
            </a:r>
            <a:r>
              <a:rPr lang="en-US" altLang="ja-JP" sz="1200" dirty="0" smtClean="0">
                <a:latin typeface="ＭＳ Ｐゴシック" charset="-128"/>
              </a:rPr>
              <a:t>GAP</a:t>
            </a:r>
            <a:r>
              <a:rPr lang="ja-JP" altLang="en-US" sz="1200" dirty="0" smtClean="0">
                <a:latin typeface="ＭＳ Ｐゴシック" charset="-128"/>
              </a:rPr>
              <a:t>政策対話</a:t>
            </a:r>
            <a:endParaRPr lang="en-US" altLang="ja-JP" sz="1200" dirty="0" smtClean="0">
              <a:latin typeface="ＭＳ Ｐゴシック" charset="-128"/>
            </a:endParaRPr>
          </a:p>
          <a:p>
            <a:pPr marL="180000">
              <a:spcBef>
                <a:spcPct val="0"/>
              </a:spcBef>
            </a:pPr>
            <a:r>
              <a:rPr lang="en-US" altLang="ja-JP" sz="1200" dirty="0" smtClean="0">
                <a:latin typeface="ＭＳ Ｐゴシック" charset="-128"/>
              </a:rPr>
              <a:t>2012/02/17</a:t>
            </a:r>
            <a:r>
              <a:rPr lang="ja-JP" altLang="en-US" sz="1200" dirty="0" smtClean="0">
                <a:latin typeface="ＭＳ Ｐゴシック" charset="-128"/>
              </a:rPr>
              <a:t>：水処理技術マッチングセミナー</a:t>
            </a:r>
            <a:endParaRPr lang="en-US" altLang="ja-JP" sz="1200" dirty="0">
              <a:latin typeface="ＭＳ Ｐゴシック" charset="-128"/>
            </a:endParaRPr>
          </a:p>
          <a:p>
            <a:pPr marL="180000">
              <a:spcBef>
                <a:spcPct val="0"/>
              </a:spcBef>
            </a:pPr>
            <a:r>
              <a:rPr lang="en-US" altLang="ja-JP" sz="1200" dirty="0" smtClean="0">
                <a:latin typeface="ＭＳ Ｐゴシック" charset="-128"/>
              </a:rPr>
              <a:t>2012/07/30</a:t>
            </a:r>
            <a:r>
              <a:rPr lang="ja-JP" altLang="en-US" sz="1200" dirty="0" smtClean="0">
                <a:latin typeface="ＭＳ Ｐゴシック" charset="-128"/>
              </a:rPr>
              <a:t>：第</a:t>
            </a:r>
            <a:r>
              <a:rPr lang="en-US" altLang="ja-JP" sz="1200" dirty="0" smtClean="0">
                <a:latin typeface="ＭＳ Ｐゴシック" charset="-128"/>
              </a:rPr>
              <a:t>14</a:t>
            </a:r>
            <a:r>
              <a:rPr lang="ja-JP" altLang="en-US" sz="1200" dirty="0" smtClean="0">
                <a:latin typeface="ＭＳ Ｐゴシック" charset="-128"/>
              </a:rPr>
              <a:t>回</a:t>
            </a:r>
            <a:r>
              <a:rPr lang="en-US" altLang="ja-JP" sz="1200" dirty="0" smtClean="0">
                <a:latin typeface="ＭＳ Ｐゴシック" charset="-128"/>
              </a:rPr>
              <a:t>GAP</a:t>
            </a:r>
            <a:r>
              <a:rPr lang="ja-JP" altLang="en-US" sz="1200" dirty="0" smtClean="0">
                <a:latin typeface="ＭＳ Ｐゴシック" charset="-128"/>
              </a:rPr>
              <a:t>政策対話</a:t>
            </a:r>
            <a:endParaRPr lang="en-US" altLang="ja-JP" sz="1200" dirty="0">
              <a:latin typeface="ＭＳ Ｐゴシック" charset="-128"/>
            </a:endParaRPr>
          </a:p>
          <a:p>
            <a:pPr>
              <a:spcBef>
                <a:spcPct val="0"/>
              </a:spcBef>
            </a:pPr>
            <a:r>
              <a:rPr lang="en-US" altLang="ja-JP" sz="1200" dirty="0" smtClean="0">
                <a:latin typeface="ＭＳ Ｐゴシック" charset="-128"/>
              </a:rPr>
              <a:t/>
            </a:r>
            <a:br>
              <a:rPr lang="en-US" altLang="ja-JP" sz="1200" dirty="0" smtClean="0">
                <a:latin typeface="ＭＳ Ｐゴシック" charset="-128"/>
              </a:rPr>
            </a:br>
            <a:r>
              <a:rPr lang="en-US" altLang="ja-JP" sz="1200" dirty="0" smtClean="0">
                <a:latin typeface="ＭＳ Ｐゴシック" charset="-128"/>
              </a:rPr>
              <a:t>【</a:t>
            </a:r>
            <a:r>
              <a:rPr lang="ja-JP" altLang="en-US" sz="1200" dirty="0">
                <a:latin typeface="ＭＳ Ｐゴシック" charset="-128"/>
              </a:rPr>
              <a:t>関係機関</a:t>
            </a:r>
            <a:r>
              <a:rPr lang="en-US" altLang="ja-JP" sz="1200" dirty="0" smtClean="0">
                <a:latin typeface="ＭＳ Ｐゴシック" charset="-128"/>
              </a:rPr>
              <a:t>】</a:t>
            </a:r>
          </a:p>
          <a:p>
            <a:pPr marL="180000">
              <a:spcBef>
                <a:spcPct val="0"/>
              </a:spcBef>
            </a:pPr>
            <a:r>
              <a:rPr lang="ja-JP" altLang="en-US" sz="1200" u="sng" dirty="0" smtClean="0">
                <a:latin typeface="ＭＳ Ｐゴシック" charset="-128"/>
              </a:rPr>
              <a:t>天然</a:t>
            </a:r>
            <a:r>
              <a:rPr lang="ja-JP" altLang="en-US" sz="1200" u="sng" dirty="0">
                <a:latin typeface="ＭＳ Ｐゴシック" charset="-128"/>
              </a:rPr>
              <a:t>資源環境省（</a:t>
            </a:r>
            <a:r>
              <a:rPr lang="en-US" altLang="ja-JP" sz="1200" u="sng" dirty="0">
                <a:latin typeface="ＭＳ Ｐゴシック" charset="-128"/>
              </a:rPr>
              <a:t>MONRE</a:t>
            </a:r>
            <a:r>
              <a:rPr lang="ja-JP" altLang="en-US" sz="1200" u="sng" dirty="0" smtClean="0">
                <a:latin typeface="ＭＳ Ｐゴシック" charset="-128"/>
              </a:rPr>
              <a:t>）国際協力局</a:t>
            </a:r>
            <a:r>
              <a:rPr lang="ja-JP" altLang="en-US" sz="1200" dirty="0" smtClean="0">
                <a:latin typeface="ＭＳ Ｐゴシック" charset="-128"/>
              </a:rPr>
              <a:t>、</a:t>
            </a:r>
            <a:endParaRPr lang="en-US" altLang="ja-JP" sz="1200" dirty="0" smtClean="0">
              <a:latin typeface="ＭＳ Ｐゴシック" charset="-128"/>
            </a:endParaRPr>
          </a:p>
          <a:p>
            <a:pPr marL="180000">
              <a:spcBef>
                <a:spcPct val="0"/>
              </a:spcBef>
            </a:pPr>
            <a:r>
              <a:rPr lang="ja-JP" altLang="en-US" sz="1200" dirty="0" smtClean="0">
                <a:latin typeface="ＭＳ Ｐゴシック" charset="-128"/>
              </a:rPr>
              <a:t>天然生産物化学研究所（</a:t>
            </a:r>
            <a:r>
              <a:rPr lang="en-US" altLang="ja-JP" sz="1200" dirty="0" smtClean="0">
                <a:latin typeface="ＭＳ Ｐゴシック" charset="-128"/>
              </a:rPr>
              <a:t>INPC</a:t>
            </a:r>
            <a:r>
              <a:rPr lang="ja-JP" altLang="en-US" sz="1200" dirty="0" smtClean="0">
                <a:latin typeface="ＭＳ Ｐゴシック" charset="-128"/>
              </a:rPr>
              <a:t>）、</a:t>
            </a:r>
            <a:endParaRPr lang="en-US" altLang="ja-JP" sz="1200" dirty="0" smtClean="0">
              <a:latin typeface="ＭＳ Ｐゴシック" charset="-128"/>
            </a:endParaRPr>
          </a:p>
          <a:p>
            <a:pPr marL="180000">
              <a:spcBef>
                <a:spcPct val="0"/>
              </a:spcBef>
            </a:pPr>
            <a:r>
              <a:rPr lang="ja-JP" altLang="en-US" sz="1200" dirty="0" smtClean="0">
                <a:latin typeface="ＭＳ Ｐゴシック" charset="-128"/>
              </a:rPr>
              <a:t>ベトナム環境産業協会（</a:t>
            </a:r>
            <a:r>
              <a:rPr lang="en-US" altLang="ja-JP" sz="1200" dirty="0" smtClean="0">
                <a:latin typeface="ＭＳ Ｐゴシック" charset="-128"/>
              </a:rPr>
              <a:t>VEIA</a:t>
            </a:r>
            <a:r>
              <a:rPr lang="ja-JP" altLang="en-US" sz="1200" dirty="0" smtClean="0">
                <a:latin typeface="ＭＳ Ｐゴシック" charset="-128"/>
              </a:rPr>
              <a:t>）　他</a:t>
            </a:r>
            <a:endParaRPr lang="en-US" altLang="ja-JP" sz="1200" dirty="0" smtClean="0">
              <a:latin typeface="ＭＳ Ｐゴシック" charset="-128"/>
            </a:endParaRPr>
          </a:p>
        </p:txBody>
      </p:sp>
      <p:sp>
        <p:nvSpPr>
          <p:cNvPr id="7" name="AutoShape 8"/>
          <p:cNvSpPr>
            <a:spLocks noChangeArrowheads="1"/>
          </p:cNvSpPr>
          <p:nvPr/>
        </p:nvSpPr>
        <p:spPr bwMode="auto">
          <a:xfrm>
            <a:off x="74880" y="3140969"/>
            <a:ext cx="3344992" cy="2376263"/>
          </a:xfrm>
          <a:prstGeom prst="wedgeRoundRectCallout">
            <a:avLst>
              <a:gd name="adj1" fmla="val 57945"/>
              <a:gd name="adj2" fmla="val -55888"/>
              <a:gd name="adj3" fmla="val 16667"/>
            </a:avLst>
          </a:prstGeom>
          <a:solidFill>
            <a:schemeClr val="bg1"/>
          </a:solidFill>
          <a:ln w="19050">
            <a:solidFill>
              <a:schemeClr val="tx1"/>
            </a:solidFill>
            <a:miter lim="800000"/>
            <a:headEnd/>
            <a:tailEnd/>
          </a:ln>
        </p:spPr>
        <p:txBody>
          <a:bodyPr/>
          <a:lstStyle/>
          <a:p>
            <a:pPr>
              <a:spcBef>
                <a:spcPct val="0"/>
              </a:spcBef>
            </a:pPr>
            <a:r>
              <a:rPr lang="ja-JP" altLang="en-US" sz="1400" b="1" dirty="0" smtClean="0">
                <a:latin typeface="ＭＳ Ｐゴシック" charset="-128"/>
              </a:rPr>
              <a:t>タイ（バンコク）</a:t>
            </a:r>
            <a:endParaRPr lang="ja-JP" altLang="en-US" sz="1400" b="1" dirty="0">
              <a:latin typeface="ＭＳ Ｐゴシック" charset="-128"/>
            </a:endParaRPr>
          </a:p>
          <a:p>
            <a:pPr>
              <a:spcBef>
                <a:spcPct val="0"/>
              </a:spcBef>
            </a:pPr>
            <a:r>
              <a:rPr lang="ja-JP" altLang="en-US" sz="1400" u="sng" dirty="0" smtClean="0">
                <a:latin typeface="ＭＳ Ｐゴシック" charset="-128"/>
              </a:rPr>
              <a:t>テーマ：エコ工業団地</a:t>
            </a:r>
            <a:endParaRPr lang="en-US" altLang="ja-JP" sz="1400" u="sng" dirty="0" smtClean="0">
              <a:latin typeface="ＭＳ Ｐゴシック" charset="-128"/>
            </a:endParaRPr>
          </a:p>
          <a:p>
            <a:pPr marL="180000">
              <a:spcBef>
                <a:spcPct val="0"/>
              </a:spcBef>
            </a:pPr>
            <a:r>
              <a:rPr lang="en-US" altLang="ja-JP" sz="1200" dirty="0" smtClean="0">
                <a:latin typeface="ＭＳ Ｐゴシック" charset="-128"/>
              </a:rPr>
              <a:t>2011/09/06</a:t>
            </a:r>
            <a:r>
              <a:rPr lang="ja-JP" altLang="en-US" sz="1200" dirty="0" smtClean="0">
                <a:latin typeface="ＭＳ Ｐゴシック" charset="-128"/>
              </a:rPr>
              <a:t>：第</a:t>
            </a:r>
            <a:r>
              <a:rPr lang="en-US" altLang="ja-JP" sz="1200" dirty="0" smtClean="0">
                <a:latin typeface="ＭＳ Ｐゴシック" charset="-128"/>
              </a:rPr>
              <a:t>8</a:t>
            </a:r>
            <a:r>
              <a:rPr lang="ja-JP" altLang="en-US" sz="1200" dirty="0" smtClean="0">
                <a:latin typeface="ＭＳ Ｐゴシック" charset="-128"/>
              </a:rPr>
              <a:t>回</a:t>
            </a:r>
            <a:r>
              <a:rPr lang="en-US" altLang="ja-JP" sz="1200" dirty="0" smtClean="0">
                <a:latin typeface="ＭＳ Ｐゴシック" charset="-128"/>
              </a:rPr>
              <a:t>GPP</a:t>
            </a:r>
            <a:r>
              <a:rPr lang="ja-JP" altLang="en-US" sz="1200" dirty="0" smtClean="0">
                <a:latin typeface="ＭＳ Ｐゴシック" charset="-128"/>
              </a:rPr>
              <a:t>政策対話</a:t>
            </a:r>
            <a:endParaRPr lang="en-US" altLang="ja-JP" sz="1200" dirty="0" smtClean="0">
              <a:latin typeface="ＭＳ Ｐゴシック" charset="-128"/>
            </a:endParaRPr>
          </a:p>
          <a:p>
            <a:pPr marL="180000">
              <a:spcBef>
                <a:spcPct val="0"/>
              </a:spcBef>
            </a:pPr>
            <a:r>
              <a:rPr lang="en-US" altLang="ja-JP" sz="1200" dirty="0" smtClean="0">
                <a:latin typeface="ＭＳ Ｐゴシック" charset="-128"/>
              </a:rPr>
              <a:t>2012/05/24</a:t>
            </a:r>
            <a:r>
              <a:rPr lang="ja-JP" altLang="en-US" sz="1200" dirty="0" smtClean="0">
                <a:latin typeface="ＭＳ Ｐゴシック" charset="-128"/>
              </a:rPr>
              <a:t>：第</a:t>
            </a:r>
            <a:r>
              <a:rPr lang="en-US" altLang="ja-JP" sz="1200" dirty="0" smtClean="0">
                <a:latin typeface="ＭＳ Ｐゴシック" charset="-128"/>
              </a:rPr>
              <a:t>9</a:t>
            </a:r>
            <a:r>
              <a:rPr lang="ja-JP" altLang="en-US" sz="1200" dirty="0" smtClean="0">
                <a:latin typeface="ＭＳ Ｐゴシック" charset="-128"/>
              </a:rPr>
              <a:t>回</a:t>
            </a:r>
            <a:r>
              <a:rPr lang="en-US" altLang="ja-JP" sz="1200" dirty="0" smtClean="0">
                <a:latin typeface="ＭＳ Ｐゴシック" charset="-128"/>
              </a:rPr>
              <a:t>GPP</a:t>
            </a:r>
            <a:r>
              <a:rPr lang="ja-JP" altLang="en-US" sz="1200" dirty="0" smtClean="0">
                <a:latin typeface="ＭＳ Ｐゴシック" charset="-128"/>
              </a:rPr>
              <a:t>政策対話（大阪）</a:t>
            </a:r>
            <a:endParaRPr lang="en-US" altLang="ja-JP" sz="1200" dirty="0" smtClean="0">
              <a:latin typeface="ＭＳ Ｐゴシック" charset="-128"/>
            </a:endParaRPr>
          </a:p>
          <a:p>
            <a:pPr marL="180000">
              <a:spcBef>
                <a:spcPct val="0"/>
              </a:spcBef>
            </a:pPr>
            <a:r>
              <a:rPr lang="en-US" altLang="ja-JP" sz="1200" dirty="0" smtClean="0">
                <a:latin typeface="ＭＳ Ｐゴシック" charset="-128"/>
              </a:rPr>
              <a:t>2012/09/21</a:t>
            </a:r>
            <a:r>
              <a:rPr lang="ja-JP" altLang="en-US" sz="1200" dirty="0" smtClean="0">
                <a:latin typeface="ＭＳ Ｐゴシック" charset="-128"/>
              </a:rPr>
              <a:t>：第</a:t>
            </a:r>
            <a:r>
              <a:rPr lang="en-US" altLang="ja-JP" sz="1200" dirty="0" smtClean="0">
                <a:latin typeface="ＭＳ Ｐゴシック" charset="-128"/>
              </a:rPr>
              <a:t>10</a:t>
            </a:r>
            <a:r>
              <a:rPr lang="ja-JP" altLang="en-US" sz="1200" dirty="0" smtClean="0">
                <a:latin typeface="ＭＳ Ｐゴシック" charset="-128"/>
              </a:rPr>
              <a:t>回</a:t>
            </a:r>
            <a:r>
              <a:rPr lang="en-US" altLang="ja-JP" sz="1200" dirty="0" smtClean="0">
                <a:latin typeface="ＭＳ Ｐゴシック" charset="-128"/>
              </a:rPr>
              <a:t>GPP</a:t>
            </a:r>
            <a:r>
              <a:rPr lang="ja-JP" altLang="en-US" sz="1200" dirty="0" smtClean="0">
                <a:latin typeface="ＭＳ Ｐゴシック" charset="-128"/>
              </a:rPr>
              <a:t>政策対話</a:t>
            </a:r>
            <a:endParaRPr lang="en-US" altLang="ja-JP" sz="1200" dirty="0" smtClean="0">
              <a:latin typeface="ＭＳ Ｐゴシック" charset="-128"/>
            </a:endParaRPr>
          </a:p>
          <a:p>
            <a:pPr>
              <a:spcBef>
                <a:spcPct val="0"/>
              </a:spcBef>
            </a:pPr>
            <a:r>
              <a:rPr lang="en-US" altLang="ja-JP" sz="1200" dirty="0" smtClean="0">
                <a:latin typeface="ＭＳ Ｐゴシック" charset="-128"/>
              </a:rPr>
              <a:t/>
            </a:r>
            <a:br>
              <a:rPr lang="en-US" altLang="ja-JP" sz="1200" dirty="0" smtClean="0">
                <a:latin typeface="ＭＳ Ｐゴシック" charset="-128"/>
              </a:rPr>
            </a:br>
            <a:r>
              <a:rPr lang="en-US" altLang="ja-JP" sz="1200" dirty="0" smtClean="0">
                <a:latin typeface="ＭＳ Ｐゴシック" charset="-128"/>
              </a:rPr>
              <a:t>【</a:t>
            </a:r>
            <a:r>
              <a:rPr lang="ja-JP" altLang="en-US" sz="1200" dirty="0" smtClean="0">
                <a:latin typeface="ＭＳ Ｐゴシック" charset="-128"/>
              </a:rPr>
              <a:t>関係機関</a:t>
            </a:r>
            <a:r>
              <a:rPr lang="en-US" altLang="ja-JP" sz="1200" dirty="0" smtClean="0">
                <a:latin typeface="ＭＳ Ｐゴシック" charset="-128"/>
              </a:rPr>
              <a:t>】</a:t>
            </a:r>
          </a:p>
          <a:p>
            <a:pPr marL="180000">
              <a:spcBef>
                <a:spcPct val="0"/>
              </a:spcBef>
            </a:pPr>
            <a:r>
              <a:rPr lang="ja-JP" altLang="en-US" sz="1200" u="sng" dirty="0" smtClean="0">
                <a:latin typeface="ＭＳ Ｐゴシック" charset="-128"/>
              </a:rPr>
              <a:t>工業省（</a:t>
            </a:r>
            <a:r>
              <a:rPr lang="en-US" altLang="ja-JP" sz="1200" u="sng" dirty="0" smtClean="0">
                <a:latin typeface="ＭＳ Ｐゴシック" charset="-128"/>
              </a:rPr>
              <a:t>MOI</a:t>
            </a:r>
            <a:r>
              <a:rPr lang="ja-JP" altLang="en-US" sz="1200" u="sng" dirty="0" smtClean="0">
                <a:latin typeface="ＭＳ Ｐゴシック" charset="-128"/>
              </a:rPr>
              <a:t>）</a:t>
            </a:r>
            <a:r>
              <a:rPr lang="ja-JP" altLang="en-US" sz="1200" dirty="0" smtClean="0">
                <a:latin typeface="ＭＳ Ｐゴシック" charset="-128"/>
              </a:rPr>
              <a:t>工場局</a:t>
            </a:r>
            <a:r>
              <a:rPr lang="ja-JP" altLang="en-US" sz="1200" dirty="0">
                <a:latin typeface="ＭＳ Ｐゴシック" charset="-128"/>
              </a:rPr>
              <a:t>・産業</a:t>
            </a:r>
            <a:r>
              <a:rPr lang="ja-JP" altLang="en-US" sz="1200" dirty="0" smtClean="0">
                <a:latin typeface="ＭＳ Ｐゴシック" charset="-128"/>
              </a:rPr>
              <a:t>振興局・工業団地公社（</a:t>
            </a:r>
            <a:r>
              <a:rPr lang="en-US" altLang="ja-JP" sz="1200" dirty="0" smtClean="0">
                <a:latin typeface="ＭＳ Ｐゴシック" charset="-128"/>
              </a:rPr>
              <a:t>IEAT</a:t>
            </a:r>
            <a:r>
              <a:rPr lang="ja-JP" altLang="en-US" sz="1200" dirty="0" smtClean="0">
                <a:latin typeface="ＭＳ Ｐゴシック" charset="-128"/>
              </a:rPr>
              <a:t>）、</a:t>
            </a:r>
            <a:endParaRPr lang="en-US" altLang="ja-JP" sz="1200" dirty="0" smtClean="0">
              <a:latin typeface="ＭＳ Ｐゴシック" charset="-128"/>
            </a:endParaRPr>
          </a:p>
          <a:p>
            <a:pPr marL="180000">
              <a:spcBef>
                <a:spcPct val="0"/>
              </a:spcBef>
            </a:pPr>
            <a:r>
              <a:rPr lang="ja-JP" altLang="en-US" sz="1200" dirty="0" smtClean="0">
                <a:latin typeface="ＭＳ Ｐゴシック" charset="-128"/>
              </a:rPr>
              <a:t>科学技術庁（</a:t>
            </a:r>
            <a:r>
              <a:rPr lang="en-US" altLang="ja-JP" sz="1200" dirty="0" smtClean="0">
                <a:latin typeface="ＭＳ Ｐゴシック" charset="-128"/>
              </a:rPr>
              <a:t>NSTDA</a:t>
            </a:r>
            <a:r>
              <a:rPr lang="ja-JP" altLang="en-US" sz="1200" dirty="0" smtClean="0">
                <a:latin typeface="ＭＳ Ｐゴシック" charset="-128"/>
              </a:rPr>
              <a:t>）、天然資源環境省、タイ工業会（</a:t>
            </a:r>
            <a:r>
              <a:rPr lang="en-US" altLang="ja-JP" sz="1200" dirty="0" smtClean="0">
                <a:latin typeface="ＭＳ Ｐゴシック" charset="-128"/>
              </a:rPr>
              <a:t>FTI</a:t>
            </a:r>
            <a:r>
              <a:rPr lang="ja-JP" altLang="en-US" sz="1200" dirty="0" smtClean="0">
                <a:latin typeface="ＭＳ Ｐゴシック" charset="-128"/>
              </a:rPr>
              <a:t>）他</a:t>
            </a:r>
            <a:endParaRPr lang="en-US" altLang="ja-JP" sz="1200" dirty="0" smtClean="0">
              <a:latin typeface="ＭＳ Ｐゴシック" charset="-128"/>
            </a:endParaRPr>
          </a:p>
        </p:txBody>
      </p:sp>
      <p:sp>
        <p:nvSpPr>
          <p:cNvPr id="10" name="AutoShape 11"/>
          <p:cNvSpPr>
            <a:spLocks noChangeArrowheads="1"/>
          </p:cNvSpPr>
          <p:nvPr/>
        </p:nvSpPr>
        <p:spPr bwMode="auto">
          <a:xfrm>
            <a:off x="5940152" y="3652971"/>
            <a:ext cx="3129141" cy="1792253"/>
          </a:xfrm>
          <a:prstGeom prst="wedgeRoundRectCallout">
            <a:avLst>
              <a:gd name="adj1" fmla="val -94571"/>
              <a:gd name="adj2" fmla="val 37806"/>
              <a:gd name="adj3" fmla="val 16667"/>
            </a:avLst>
          </a:prstGeom>
          <a:solidFill>
            <a:schemeClr val="bg1"/>
          </a:solidFill>
          <a:ln w="19050">
            <a:solidFill>
              <a:schemeClr val="tx1"/>
            </a:solidFill>
            <a:miter lim="800000"/>
            <a:headEnd/>
            <a:tailEnd/>
          </a:ln>
        </p:spPr>
        <p:txBody>
          <a:bodyPr/>
          <a:lstStyle/>
          <a:p>
            <a:pPr>
              <a:spcBef>
                <a:spcPct val="0"/>
              </a:spcBef>
            </a:pPr>
            <a:r>
              <a:rPr lang="ja-JP" altLang="en-US" sz="1400" dirty="0" smtClean="0">
                <a:latin typeface="ＭＳ Ｐゴシック" charset="-128"/>
              </a:rPr>
              <a:t>インドネシア</a:t>
            </a:r>
            <a:r>
              <a:rPr lang="ja-JP" altLang="en-US" sz="1400" dirty="0">
                <a:latin typeface="ＭＳ Ｐゴシック" charset="-128"/>
              </a:rPr>
              <a:t>（ジャカルタ）</a:t>
            </a:r>
          </a:p>
          <a:p>
            <a:pPr>
              <a:spcBef>
                <a:spcPct val="0"/>
              </a:spcBef>
            </a:pPr>
            <a:r>
              <a:rPr lang="ja-JP" altLang="en-US" sz="1400" u="sng" dirty="0" smtClean="0">
                <a:latin typeface="ＭＳ Ｐゴシック" charset="-128"/>
              </a:rPr>
              <a:t>テーマ：グリーン産業化支援</a:t>
            </a:r>
            <a:endParaRPr lang="en-US" altLang="ja-JP" sz="1400" u="sng" dirty="0" smtClean="0">
              <a:latin typeface="ＭＳ Ｐゴシック" charset="-128"/>
            </a:endParaRPr>
          </a:p>
          <a:p>
            <a:pPr marL="180000">
              <a:spcBef>
                <a:spcPct val="0"/>
              </a:spcBef>
            </a:pPr>
            <a:r>
              <a:rPr lang="en-US" altLang="ja-JP" sz="1200" dirty="0" smtClean="0">
                <a:latin typeface="ＭＳ Ｐゴシック" charset="-128"/>
              </a:rPr>
              <a:t>2012/11/29</a:t>
            </a:r>
            <a:r>
              <a:rPr lang="ja-JP" altLang="en-US" sz="1200" dirty="0" smtClean="0">
                <a:latin typeface="ＭＳ Ｐゴシック" charset="-128"/>
              </a:rPr>
              <a:t>：第</a:t>
            </a:r>
            <a:r>
              <a:rPr lang="en-US" altLang="ja-JP" sz="1200" dirty="0" smtClean="0">
                <a:latin typeface="ＭＳ Ｐゴシック" charset="-128"/>
              </a:rPr>
              <a:t>19</a:t>
            </a:r>
            <a:r>
              <a:rPr lang="ja-JP" altLang="en-US" sz="1200" dirty="0" smtClean="0">
                <a:latin typeface="ＭＳ Ｐゴシック" charset="-128"/>
              </a:rPr>
              <a:t>回</a:t>
            </a:r>
            <a:r>
              <a:rPr lang="en-US" altLang="ja-JP" sz="1200" dirty="0" smtClean="0">
                <a:latin typeface="ＭＳ Ｐゴシック" charset="-128"/>
              </a:rPr>
              <a:t>GAP</a:t>
            </a:r>
            <a:r>
              <a:rPr lang="ja-JP" altLang="en-US" sz="1200" dirty="0" smtClean="0">
                <a:latin typeface="ＭＳ Ｐゴシック" charset="-128"/>
              </a:rPr>
              <a:t>政策対話</a:t>
            </a:r>
            <a:endParaRPr lang="en-US" altLang="ja-JP" sz="1200" dirty="0" smtClean="0">
              <a:latin typeface="ＭＳ Ｐゴシック" charset="-128"/>
            </a:endParaRPr>
          </a:p>
          <a:p>
            <a:pPr>
              <a:spcBef>
                <a:spcPct val="0"/>
              </a:spcBef>
            </a:pPr>
            <a:r>
              <a:rPr lang="en-US" altLang="ja-JP" sz="1200" dirty="0" smtClean="0">
                <a:latin typeface="ＭＳ Ｐゴシック" charset="-128"/>
              </a:rPr>
              <a:t/>
            </a:r>
            <a:br>
              <a:rPr lang="en-US" altLang="ja-JP" sz="1200" dirty="0" smtClean="0">
                <a:latin typeface="ＭＳ Ｐゴシック" charset="-128"/>
              </a:rPr>
            </a:br>
            <a:r>
              <a:rPr lang="en-US" altLang="ja-JP" sz="1200" dirty="0" smtClean="0">
                <a:latin typeface="ＭＳ Ｐゴシック" charset="-128"/>
              </a:rPr>
              <a:t>【</a:t>
            </a:r>
            <a:r>
              <a:rPr lang="ja-JP" altLang="en-US" sz="1200" dirty="0">
                <a:latin typeface="ＭＳ Ｐゴシック" charset="-128"/>
              </a:rPr>
              <a:t>関係機関</a:t>
            </a:r>
            <a:r>
              <a:rPr lang="en-US" altLang="ja-JP" sz="1200" dirty="0" smtClean="0">
                <a:latin typeface="ＭＳ Ｐゴシック" charset="-128"/>
              </a:rPr>
              <a:t>】</a:t>
            </a:r>
          </a:p>
          <a:p>
            <a:pPr marL="180000">
              <a:spcBef>
                <a:spcPct val="0"/>
              </a:spcBef>
            </a:pPr>
            <a:r>
              <a:rPr lang="ja-JP" altLang="en-US" sz="1200" u="sng" dirty="0" smtClean="0">
                <a:latin typeface="ＭＳ Ｐゴシック" charset="-128"/>
              </a:rPr>
              <a:t>工業省</a:t>
            </a:r>
            <a:r>
              <a:rPr lang="en-US" altLang="ja-JP" sz="1200" u="sng" dirty="0" smtClean="0">
                <a:latin typeface="ＭＳ Ｐゴシック" charset="-128"/>
              </a:rPr>
              <a:t>(MOI)</a:t>
            </a:r>
            <a:r>
              <a:rPr lang="ja-JP" altLang="en-US" sz="1200" u="sng" dirty="0" smtClean="0">
                <a:latin typeface="ＭＳ Ｐゴシック" charset="-128"/>
              </a:rPr>
              <a:t>政策・気候及び</a:t>
            </a:r>
            <a:r>
              <a:rPr lang="ja-JP" altLang="en-US" sz="1200" u="sng" dirty="0">
                <a:latin typeface="ＭＳ Ｐゴシック" charset="-128"/>
              </a:rPr>
              <a:t>産業</a:t>
            </a:r>
            <a:r>
              <a:rPr lang="ja-JP" altLang="en-US" sz="1200" u="sng" dirty="0" smtClean="0">
                <a:latin typeface="ＭＳ Ｐゴシック" charset="-128"/>
              </a:rPr>
              <a:t>品質評価局</a:t>
            </a:r>
            <a:r>
              <a:rPr lang="ja-JP" altLang="en-US" sz="1200" u="sng" dirty="0">
                <a:latin typeface="ＭＳ Ｐゴシック" charset="-128"/>
              </a:rPr>
              <a:t>グリーン</a:t>
            </a:r>
            <a:r>
              <a:rPr lang="ja-JP" altLang="en-US" sz="1200" u="sng" dirty="0" smtClean="0">
                <a:latin typeface="ＭＳ Ｐゴシック" charset="-128"/>
              </a:rPr>
              <a:t>産業評価・環境センター</a:t>
            </a:r>
            <a:r>
              <a:rPr lang="ja-JP" altLang="en-US" sz="1200" dirty="0" smtClean="0">
                <a:latin typeface="ＭＳ Ｐゴシック" charset="-128"/>
              </a:rPr>
              <a:t>、</a:t>
            </a:r>
            <a:endParaRPr lang="en-US" altLang="ja-JP" sz="1200" dirty="0" smtClean="0">
              <a:latin typeface="ＭＳ Ｐゴシック" charset="-128"/>
            </a:endParaRPr>
          </a:p>
          <a:p>
            <a:pPr marL="180000">
              <a:spcBef>
                <a:spcPct val="0"/>
              </a:spcBef>
            </a:pPr>
            <a:r>
              <a:rPr lang="ja-JP" altLang="en-US" sz="1200" dirty="0" smtClean="0">
                <a:latin typeface="ＭＳ Ｐゴシック" charset="-128"/>
              </a:rPr>
              <a:t>インドネシア商工会議所（</a:t>
            </a:r>
            <a:r>
              <a:rPr lang="en-US" altLang="ja-JP" sz="1200" dirty="0" smtClean="0">
                <a:latin typeface="ＭＳ Ｐゴシック" charset="-128"/>
              </a:rPr>
              <a:t>KADIN</a:t>
            </a:r>
            <a:r>
              <a:rPr lang="ja-JP" altLang="en-US" sz="1200" dirty="0" smtClean="0">
                <a:latin typeface="ＭＳ Ｐゴシック" charset="-128"/>
              </a:rPr>
              <a:t>）　他</a:t>
            </a:r>
            <a:endParaRPr lang="ja-JP" altLang="en-US" sz="1200" dirty="0">
              <a:latin typeface="ＭＳ Ｐゴシック" charset="-128"/>
            </a:endParaRPr>
          </a:p>
        </p:txBody>
      </p:sp>
      <p:sp>
        <p:nvSpPr>
          <p:cNvPr id="11" name="正方形/長方形 10"/>
          <p:cNvSpPr/>
          <p:nvPr/>
        </p:nvSpPr>
        <p:spPr>
          <a:xfrm>
            <a:off x="76304" y="5915372"/>
            <a:ext cx="9001001"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rPr>
              <a:t>タイ・ベトナムは、政策対話において両国のビジネス拡大を促すプロジェクトを実施することを合意。ビジネスマッチングのカウンターパートが特定されたベトナムのみ、ビジネスマッチングを実施。</a:t>
            </a:r>
            <a:endParaRPr lang="en-US" altLang="ja-JP" sz="1600" dirty="0" smtClean="0">
              <a:solidFill>
                <a:schemeClr val="tx1"/>
              </a:solidFill>
            </a:endParaRPr>
          </a:p>
          <a:p>
            <a:r>
              <a:rPr kumimoji="1" lang="ja-JP" altLang="en-US" sz="1600" dirty="0" smtClean="0">
                <a:solidFill>
                  <a:schemeClr val="tx1"/>
                </a:solidFill>
              </a:rPr>
              <a:t>インドネシア・マレーシアについてはビジネスマッチングの実施に向けて更なる議論が必要。</a:t>
            </a:r>
            <a:endParaRPr kumimoji="1" lang="ja-JP" altLang="en-US" sz="1600" dirty="0">
              <a:solidFill>
                <a:schemeClr val="tx1"/>
              </a:solidFill>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4" name="テキスト ボックス 3"/>
          <p:cNvSpPr txBox="1"/>
          <p:nvPr/>
        </p:nvSpPr>
        <p:spPr>
          <a:xfrm>
            <a:off x="74880" y="2422629"/>
            <a:ext cx="2840935" cy="646331"/>
          </a:xfrm>
          <a:prstGeom prst="rect">
            <a:avLst/>
          </a:prstGeom>
          <a:noFill/>
        </p:spPr>
        <p:txBody>
          <a:bodyPr wrap="square" rtlCol="0">
            <a:spAutoFit/>
          </a:bodyPr>
          <a:lstStyle/>
          <a:p>
            <a:r>
              <a:rPr lang="ja-JP" altLang="en-US" sz="1200" dirty="0" smtClean="0"/>
              <a:t>注）下線はカウンターパート機関</a:t>
            </a:r>
            <a:endParaRPr lang="en-US" altLang="ja-JP" sz="1200" dirty="0" smtClean="0"/>
          </a:p>
          <a:p>
            <a:r>
              <a:rPr lang="ja-JP" altLang="en-US" sz="1200" dirty="0" smtClean="0"/>
              <a:t>その他はプロジェクト実施機関（テーマによって変わる）。</a:t>
            </a:r>
            <a:endParaRPr kumimoji="1" lang="ja-JP" altLang="en-US" sz="1200" dirty="0"/>
          </a:p>
        </p:txBody>
      </p:sp>
    </p:spTree>
    <p:extLst>
      <p:ext uri="{BB962C8B-B14F-4D97-AF65-F5344CB8AC3E}">
        <p14:creationId xmlns:p14="http://schemas.microsoft.com/office/powerpoint/2010/main" val="205926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lang="ja-JP" altLang="en-US" sz="3200" dirty="0" smtClean="0"/>
              <a:t>５－１．国別状況（タイ）</a:t>
            </a:r>
            <a:endParaRPr kumimoji="1" lang="ja-JP" altLang="en-US" sz="3200" dirty="0"/>
          </a:p>
        </p:txBody>
      </p:sp>
      <p:sp>
        <p:nvSpPr>
          <p:cNvPr id="3" name="テキスト ボックス 2"/>
          <p:cNvSpPr txBox="1"/>
          <p:nvPr/>
        </p:nvSpPr>
        <p:spPr>
          <a:xfrm>
            <a:off x="323528" y="946820"/>
            <a:ext cx="8712968" cy="6001643"/>
          </a:xfrm>
          <a:prstGeom prst="rect">
            <a:avLst/>
          </a:prstGeom>
          <a:noFill/>
        </p:spPr>
        <p:txBody>
          <a:bodyPr wrap="square" rtlCol="0">
            <a:spAutoFit/>
          </a:bodyPr>
          <a:lstStyle/>
          <a:p>
            <a:r>
              <a:rPr lang="en-US" altLang="ja-JP" sz="1200" dirty="0" smtClean="0">
                <a:latin typeface="+mn-ea"/>
              </a:rPr>
              <a:t>【</a:t>
            </a:r>
            <a:r>
              <a:rPr lang="ja-JP" altLang="en-US" sz="1200" dirty="0" smtClean="0">
                <a:latin typeface="+mn-ea"/>
              </a:rPr>
              <a:t>関係機関</a:t>
            </a:r>
            <a:r>
              <a:rPr lang="en-US" altLang="ja-JP" sz="1200" dirty="0" smtClean="0">
                <a:latin typeface="+mn-ea"/>
              </a:rPr>
              <a:t>】</a:t>
            </a:r>
            <a:endParaRPr lang="en-US" altLang="ja-JP" sz="1200" dirty="0">
              <a:latin typeface="+mn-ea"/>
            </a:endParaRPr>
          </a:p>
          <a:p>
            <a:r>
              <a:rPr lang="ja-JP" altLang="en-US" sz="1200" dirty="0" smtClean="0">
                <a:latin typeface="+mn-ea"/>
              </a:rPr>
              <a:t>　○カウンターパート：　工業省（</a:t>
            </a:r>
            <a:r>
              <a:rPr lang="en-US" altLang="ja-JP" sz="1200" dirty="0" smtClean="0">
                <a:latin typeface="+mn-ea"/>
              </a:rPr>
              <a:t>MOI</a:t>
            </a:r>
            <a:r>
              <a:rPr lang="ja-JP" altLang="en-US" sz="1200" dirty="0" smtClean="0">
                <a:latin typeface="+mn-ea"/>
              </a:rPr>
              <a:t>）</a:t>
            </a:r>
            <a:r>
              <a:rPr lang="en-US" altLang="ja-JP" sz="1200" dirty="0">
                <a:latin typeface="+mn-ea"/>
              </a:rPr>
              <a:t> </a:t>
            </a:r>
            <a:endParaRPr lang="en-US" altLang="ja-JP" sz="1200" dirty="0" smtClean="0">
              <a:latin typeface="+mn-ea"/>
            </a:endParaRPr>
          </a:p>
          <a:p>
            <a:r>
              <a:rPr lang="ja-JP" altLang="en-US" sz="1200" dirty="0">
                <a:latin typeface="+mn-ea"/>
              </a:rPr>
              <a:t>　</a:t>
            </a:r>
            <a:r>
              <a:rPr lang="ja-JP" altLang="en-US" sz="1200" dirty="0" smtClean="0">
                <a:latin typeface="+mn-ea"/>
              </a:rPr>
              <a:t>　　　　　　　　　　　　　（</a:t>
            </a:r>
            <a:r>
              <a:rPr lang="en-US" altLang="ja-JP" sz="1200" dirty="0" smtClean="0">
                <a:latin typeface="+mn-ea"/>
              </a:rPr>
              <a:t>MOI</a:t>
            </a:r>
            <a:r>
              <a:rPr lang="ja-JP" altLang="en-US" sz="1200" dirty="0">
                <a:latin typeface="+mn-ea"/>
              </a:rPr>
              <a:t>内の窓口が特定されていないため、在京タイ大使館の工業省担当公使参事官を通じて</a:t>
            </a:r>
            <a:r>
              <a:rPr lang="ja-JP" altLang="en-US" sz="1200" dirty="0" smtClean="0">
                <a:latin typeface="+mn-ea"/>
              </a:rPr>
              <a:t>連絡している。）</a:t>
            </a:r>
            <a:endParaRPr lang="en-US" altLang="ja-JP" sz="1200" dirty="0" smtClean="0">
              <a:latin typeface="+mn-ea"/>
            </a:endParaRPr>
          </a:p>
          <a:p>
            <a:r>
              <a:rPr lang="ja-JP" altLang="en-US" sz="1200" dirty="0" smtClean="0">
                <a:latin typeface="+mn-ea"/>
              </a:rPr>
              <a:t>　○プロジェクト関係機関：</a:t>
            </a:r>
            <a:endParaRPr lang="en-US" altLang="ja-JP" sz="1200" dirty="0" smtClean="0">
              <a:latin typeface="+mn-ea"/>
            </a:endParaRPr>
          </a:p>
          <a:p>
            <a:pPr marL="360000" lvl="1" indent="-180000">
              <a:buFont typeface="Arial" pitchFamily="34" charset="0"/>
              <a:buChar char="•"/>
            </a:pPr>
            <a:r>
              <a:rPr lang="ja-JP" altLang="en-US" sz="1200" dirty="0" smtClean="0">
                <a:latin typeface="+mn-ea"/>
              </a:rPr>
              <a:t>工業団地のエコ化という切り口では</a:t>
            </a:r>
            <a:r>
              <a:rPr lang="en-US" altLang="ja-JP" sz="1200" dirty="0" smtClean="0">
                <a:latin typeface="+mn-ea"/>
              </a:rPr>
              <a:t>MOI</a:t>
            </a:r>
            <a:r>
              <a:rPr lang="ja-JP" altLang="en-US" sz="1200" dirty="0" smtClean="0">
                <a:latin typeface="+mn-ea"/>
              </a:rPr>
              <a:t>工場局（</a:t>
            </a:r>
            <a:r>
              <a:rPr lang="en-US" altLang="ja-JP" sz="1200" dirty="0" smtClean="0">
                <a:latin typeface="+mn-ea"/>
              </a:rPr>
              <a:t>DIW</a:t>
            </a:r>
            <a:r>
              <a:rPr lang="ja-JP" altLang="en-US" sz="1200" dirty="0" smtClean="0">
                <a:latin typeface="+mn-ea"/>
              </a:rPr>
              <a:t>）及び</a:t>
            </a:r>
            <a:r>
              <a:rPr lang="en-US" altLang="ja-JP" sz="1200" dirty="0" smtClean="0">
                <a:latin typeface="+mn-ea"/>
              </a:rPr>
              <a:t>MOI</a:t>
            </a:r>
            <a:r>
              <a:rPr lang="ja-JP" altLang="en-US" sz="1200" dirty="0" smtClean="0">
                <a:latin typeface="+mn-ea"/>
              </a:rPr>
              <a:t>傘下の工業団地公社（</a:t>
            </a:r>
            <a:r>
              <a:rPr lang="en-US" altLang="ja-JP" sz="1200" dirty="0" smtClean="0">
                <a:latin typeface="+mn-ea"/>
              </a:rPr>
              <a:t>IEAT</a:t>
            </a:r>
            <a:r>
              <a:rPr lang="ja-JP" altLang="en-US" sz="1200" dirty="0" smtClean="0">
                <a:latin typeface="+mn-ea"/>
              </a:rPr>
              <a:t>）。</a:t>
            </a:r>
            <a:endParaRPr lang="en-US" altLang="ja-JP" sz="1200" dirty="0" smtClean="0">
              <a:latin typeface="+mn-ea"/>
            </a:endParaRPr>
          </a:p>
          <a:p>
            <a:pPr marL="360000" lvl="1" indent="-180000">
              <a:buFont typeface="Arial" pitchFamily="34" charset="0"/>
              <a:buChar char="•"/>
            </a:pPr>
            <a:r>
              <a:rPr lang="ja-JP" altLang="en-US" sz="1200" dirty="0" smtClean="0">
                <a:latin typeface="+mn-ea"/>
              </a:rPr>
              <a:t>企業のビジネス推進という観点では</a:t>
            </a:r>
            <a:r>
              <a:rPr lang="en-US" altLang="ja-JP" sz="1200" dirty="0" smtClean="0">
                <a:latin typeface="+mn-ea"/>
              </a:rPr>
              <a:t>MOI</a:t>
            </a:r>
            <a:r>
              <a:rPr lang="ja-JP" altLang="en-US" sz="1200" dirty="0" smtClean="0">
                <a:latin typeface="+mn-ea"/>
              </a:rPr>
              <a:t>産業振興局（</a:t>
            </a:r>
            <a:r>
              <a:rPr lang="en-US" altLang="ja-JP" sz="1200" dirty="0" smtClean="0">
                <a:latin typeface="+mn-ea"/>
              </a:rPr>
              <a:t>DIP</a:t>
            </a:r>
            <a:r>
              <a:rPr lang="ja-JP" altLang="en-US" sz="1200" dirty="0" smtClean="0">
                <a:latin typeface="+mn-ea"/>
              </a:rPr>
              <a:t>）が適当か（具体的な取組みはない）。</a:t>
            </a:r>
            <a:endParaRPr lang="en-US" altLang="ja-JP" sz="1200" dirty="0">
              <a:latin typeface="+mn-ea"/>
            </a:endParaRPr>
          </a:p>
          <a:p>
            <a:pPr marL="360000" lvl="1" indent="-180000">
              <a:buFont typeface="Arial" pitchFamily="34" charset="0"/>
              <a:buChar char="•"/>
            </a:pPr>
            <a:r>
              <a:rPr kumimoji="1" lang="ja-JP" altLang="en-US" sz="1200" dirty="0" smtClean="0">
                <a:latin typeface="+mn-ea"/>
              </a:rPr>
              <a:t>業界団体とは、</a:t>
            </a:r>
            <a:r>
              <a:rPr lang="ja-JP" altLang="en-US" sz="1200" dirty="0" smtClean="0">
                <a:latin typeface="+mn-ea"/>
              </a:rPr>
              <a:t>タイ</a:t>
            </a:r>
            <a:r>
              <a:rPr lang="ja-JP" altLang="en-US" sz="1200" dirty="0">
                <a:latin typeface="+mn-ea"/>
              </a:rPr>
              <a:t>工業連盟（</a:t>
            </a:r>
            <a:r>
              <a:rPr lang="en-US" altLang="ja-JP" sz="1200" dirty="0">
                <a:latin typeface="+mn-ea"/>
              </a:rPr>
              <a:t>FTI</a:t>
            </a:r>
            <a:r>
              <a:rPr lang="ja-JP" altLang="en-US" sz="1200" dirty="0" smtClean="0">
                <a:latin typeface="+mn-ea"/>
              </a:rPr>
              <a:t>）と</a:t>
            </a:r>
            <a:r>
              <a:rPr kumimoji="1" lang="ja-JP" altLang="en-US" sz="1200" dirty="0" smtClean="0">
                <a:latin typeface="+mn-ea"/>
              </a:rPr>
              <a:t>省エネ分野について協力</a:t>
            </a:r>
            <a:r>
              <a:rPr lang="ja-JP" altLang="en-US" sz="1200" dirty="0" smtClean="0">
                <a:latin typeface="+mn-ea"/>
              </a:rPr>
              <a:t>実績あり。省エネ機器の導入という観点では連携するためのパイプはある。</a:t>
            </a:r>
            <a:r>
              <a:rPr lang="en-US" altLang="ja-JP" sz="1200" dirty="0" smtClean="0">
                <a:latin typeface="+mn-ea"/>
              </a:rPr>
              <a:t>FTI</a:t>
            </a:r>
            <a:r>
              <a:rPr lang="ja-JP" altLang="en-US" sz="1200" dirty="0" smtClean="0">
                <a:latin typeface="+mn-ea"/>
              </a:rPr>
              <a:t>内の省エネ以外の分野を担当する部署とはパイプがない。</a:t>
            </a:r>
            <a:endParaRPr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これまでの取組</a:t>
            </a:r>
            <a:r>
              <a:rPr kumimoji="1" lang="en-US" altLang="ja-JP" sz="1200" dirty="0" smtClean="0">
                <a:latin typeface="+mn-ea"/>
              </a:rPr>
              <a:t>】</a:t>
            </a:r>
          </a:p>
          <a:p>
            <a:r>
              <a:rPr lang="ja-JP" altLang="en-US" sz="1200" dirty="0" smtClean="0">
                <a:latin typeface="+mn-ea"/>
              </a:rPr>
              <a:t>　公害防止管理者制度やエネルギー管理士制度が構築され自立的な運用がなされている。マプタプット工業団地における公害が社会問題化したことを受けた住民対策や、洪水等の天災対策について政策的優先度が高まっている。これを受けて、「エコ工業団地」の実現に必要な環境技術の移転を促すプロジェクトを実施中。</a:t>
            </a:r>
            <a:endParaRPr lang="en-US" altLang="ja-JP" sz="1200" dirty="0" smtClean="0">
              <a:latin typeface="+mn-ea"/>
            </a:endParaRPr>
          </a:p>
          <a:p>
            <a:r>
              <a:rPr lang="ja-JP" altLang="en-US" sz="1200" dirty="0">
                <a:latin typeface="+mn-ea"/>
              </a:rPr>
              <a:t>　　</a:t>
            </a:r>
            <a:r>
              <a:rPr lang="ja-JP" altLang="en-US" sz="1200" dirty="0" smtClean="0">
                <a:latin typeface="+mn-ea"/>
              </a:rPr>
              <a:t>（</a:t>
            </a:r>
            <a:r>
              <a:rPr lang="ja-JP" altLang="en-US" sz="1200" dirty="0">
                <a:latin typeface="+mn-ea"/>
              </a:rPr>
              <a:t>経緯</a:t>
            </a:r>
            <a:r>
              <a:rPr lang="ja-JP" altLang="en-US" sz="1200" dirty="0" smtClean="0">
                <a:latin typeface="+mn-ea"/>
              </a:rPr>
              <a:t>）</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2011</a:t>
            </a:r>
            <a:r>
              <a:rPr lang="ja-JP" altLang="en-US" sz="1200" dirty="0" smtClean="0">
                <a:latin typeface="+mn-ea"/>
              </a:rPr>
              <a:t>年</a:t>
            </a:r>
            <a:r>
              <a:rPr lang="en-US" altLang="ja-JP" sz="1200" dirty="0" smtClean="0">
                <a:latin typeface="+mn-ea"/>
              </a:rPr>
              <a:t>6</a:t>
            </a:r>
            <a:r>
              <a:rPr lang="ja-JP" altLang="en-US" sz="1200" dirty="0" smtClean="0">
                <a:latin typeface="+mn-ea"/>
              </a:rPr>
              <a:t>月</a:t>
            </a:r>
            <a:r>
              <a:rPr lang="en-US" altLang="ja-JP" sz="1200" dirty="0" smtClean="0">
                <a:latin typeface="+mn-ea"/>
              </a:rPr>
              <a:t>20</a:t>
            </a:r>
            <a:r>
              <a:rPr lang="ja-JP" altLang="en-US" sz="1200" dirty="0" smtClean="0">
                <a:latin typeface="+mn-ea"/>
              </a:rPr>
              <a:t>～</a:t>
            </a:r>
            <a:r>
              <a:rPr lang="en-US" altLang="ja-JP" sz="1200" dirty="0" smtClean="0">
                <a:latin typeface="+mn-ea"/>
              </a:rPr>
              <a:t>21</a:t>
            </a:r>
            <a:r>
              <a:rPr lang="ja-JP" altLang="en-US" sz="1200" dirty="0" smtClean="0">
                <a:latin typeface="+mn-ea"/>
              </a:rPr>
              <a:t>日：準備会議（</a:t>
            </a:r>
            <a:r>
              <a:rPr lang="en-US" altLang="ja-JP" sz="1200" dirty="0" smtClean="0">
                <a:latin typeface="+mn-ea"/>
              </a:rPr>
              <a:t>MOI</a:t>
            </a:r>
            <a:r>
              <a:rPr lang="ja-JP" altLang="en-US" sz="1200" dirty="0" err="1" smtClean="0">
                <a:latin typeface="+mn-ea"/>
              </a:rPr>
              <a:t>、</a:t>
            </a:r>
            <a:r>
              <a:rPr lang="en-US" altLang="ja-JP" sz="1200" dirty="0" smtClean="0">
                <a:latin typeface="+mn-ea"/>
              </a:rPr>
              <a:t>NSTDA</a:t>
            </a:r>
            <a:r>
              <a:rPr lang="ja-JP" altLang="en-US" sz="1200" dirty="0" err="1" smtClean="0">
                <a:latin typeface="+mn-ea"/>
              </a:rPr>
              <a:t>、</a:t>
            </a:r>
            <a:r>
              <a:rPr lang="en-US" altLang="ja-JP" sz="1200" dirty="0" smtClean="0">
                <a:latin typeface="+mn-ea"/>
              </a:rPr>
              <a:t>IEAT</a:t>
            </a:r>
            <a:r>
              <a:rPr lang="ja-JP" altLang="en-US" sz="1200" dirty="0" smtClean="0">
                <a:latin typeface="+mn-ea"/>
              </a:rPr>
              <a:t>と新</a:t>
            </a:r>
            <a:r>
              <a:rPr lang="en-US" altLang="ja-JP" sz="1200" dirty="0" smtClean="0">
                <a:latin typeface="+mn-ea"/>
              </a:rPr>
              <a:t>GPP</a:t>
            </a:r>
            <a:r>
              <a:rPr lang="ja-JP" altLang="en-US" sz="1200" dirty="0" smtClean="0">
                <a:latin typeface="+mn-ea"/>
              </a:rPr>
              <a:t>の方針について議論）</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2011</a:t>
            </a:r>
            <a:r>
              <a:rPr lang="ja-JP" altLang="en-US" sz="1200" dirty="0" smtClean="0">
                <a:latin typeface="+mn-ea"/>
              </a:rPr>
              <a:t>年</a:t>
            </a:r>
            <a:r>
              <a:rPr lang="en-US" altLang="ja-JP" sz="1200" dirty="0" smtClean="0">
                <a:latin typeface="+mn-ea"/>
              </a:rPr>
              <a:t>9</a:t>
            </a:r>
            <a:r>
              <a:rPr lang="ja-JP" altLang="en-US" sz="1200" dirty="0" smtClean="0">
                <a:latin typeface="+mn-ea"/>
              </a:rPr>
              <a:t>月</a:t>
            </a:r>
            <a:r>
              <a:rPr lang="en-US" altLang="ja-JP" sz="1200" dirty="0">
                <a:latin typeface="+mn-ea"/>
              </a:rPr>
              <a:t>6</a:t>
            </a:r>
            <a:r>
              <a:rPr lang="ja-JP" altLang="en-US" sz="1200" dirty="0" smtClean="0">
                <a:latin typeface="+mn-ea"/>
              </a:rPr>
              <a:t>日：第</a:t>
            </a:r>
            <a:r>
              <a:rPr lang="en-US" altLang="ja-JP" sz="1200" dirty="0">
                <a:latin typeface="+mn-ea"/>
              </a:rPr>
              <a:t>8</a:t>
            </a:r>
            <a:r>
              <a:rPr lang="ja-JP" altLang="en-US" sz="1200" dirty="0" smtClean="0">
                <a:latin typeface="+mn-ea"/>
              </a:rPr>
              <a:t>回Ｇ</a:t>
            </a:r>
            <a:r>
              <a:rPr lang="en-US" altLang="ja-JP" sz="1200" dirty="0" smtClean="0">
                <a:latin typeface="+mn-ea"/>
              </a:rPr>
              <a:t>P</a:t>
            </a:r>
            <a:r>
              <a:rPr lang="ja-JP" altLang="en-US" sz="1200" dirty="0" smtClean="0">
                <a:latin typeface="+mn-ea"/>
              </a:rPr>
              <a:t>Ｐ政策対話（「エコ工業団地」をテーマとし、マプタプット工業団地における</a:t>
            </a:r>
            <a:r>
              <a:rPr lang="en-US" altLang="ja-JP" sz="1200" dirty="0" smtClean="0">
                <a:latin typeface="+mn-ea"/>
              </a:rPr>
              <a:t>NEDO</a:t>
            </a:r>
            <a:r>
              <a:rPr lang="ja-JP" altLang="en-US" sz="1200" dirty="0" smtClean="0">
                <a:latin typeface="+mn-ea"/>
              </a:rPr>
              <a:t>事業、</a:t>
            </a:r>
            <a:r>
              <a:rPr lang="en-US" altLang="ja-JP" sz="1200" dirty="0" smtClean="0">
                <a:latin typeface="+mn-ea"/>
              </a:rPr>
              <a:t>IEAT</a:t>
            </a:r>
            <a:r>
              <a:rPr lang="ja-JP" altLang="en-US" sz="1200" dirty="0" smtClean="0">
                <a:latin typeface="+mn-ea"/>
              </a:rPr>
              <a:t>によるエコ工業団地</a:t>
            </a:r>
            <a:r>
              <a:rPr lang="en-US" altLang="ja-JP" sz="1200" dirty="0" smtClean="0">
                <a:latin typeface="+mn-ea"/>
              </a:rPr>
              <a:t>MP</a:t>
            </a:r>
            <a:r>
              <a:rPr lang="ja-JP" altLang="en-US" sz="1200" dirty="0" smtClean="0">
                <a:latin typeface="+mn-ea"/>
              </a:rPr>
              <a:t>作成事業等について議論）</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2012</a:t>
            </a:r>
            <a:r>
              <a:rPr lang="ja-JP" altLang="en-US" sz="1200" dirty="0" smtClean="0">
                <a:latin typeface="+mn-ea"/>
              </a:rPr>
              <a:t>年</a:t>
            </a:r>
            <a:r>
              <a:rPr lang="en-US" altLang="ja-JP" sz="1200" dirty="0" smtClean="0">
                <a:latin typeface="+mn-ea"/>
              </a:rPr>
              <a:t>5</a:t>
            </a:r>
            <a:r>
              <a:rPr lang="ja-JP" altLang="en-US" sz="1200" dirty="0" smtClean="0">
                <a:latin typeface="+mn-ea"/>
              </a:rPr>
              <a:t>月</a:t>
            </a:r>
            <a:r>
              <a:rPr lang="en-US" altLang="ja-JP" sz="1200" dirty="0">
                <a:latin typeface="+mn-ea"/>
              </a:rPr>
              <a:t>24</a:t>
            </a:r>
            <a:r>
              <a:rPr lang="ja-JP" altLang="en-US" sz="1200" dirty="0" smtClean="0">
                <a:latin typeface="+mn-ea"/>
              </a:rPr>
              <a:t>日：第</a:t>
            </a:r>
            <a:r>
              <a:rPr lang="en-US" altLang="ja-JP" sz="1200" dirty="0" smtClean="0">
                <a:latin typeface="+mn-ea"/>
              </a:rPr>
              <a:t>9</a:t>
            </a:r>
            <a:r>
              <a:rPr lang="ja-JP" altLang="en-US" sz="1200" dirty="0" smtClean="0">
                <a:latin typeface="+mn-ea"/>
              </a:rPr>
              <a:t>回</a:t>
            </a:r>
            <a:r>
              <a:rPr lang="ja-JP" altLang="en-US" sz="1200" dirty="0">
                <a:latin typeface="+mn-ea"/>
              </a:rPr>
              <a:t>Ｇ</a:t>
            </a:r>
            <a:r>
              <a:rPr lang="en-US" altLang="ja-JP" sz="1200" dirty="0">
                <a:latin typeface="+mn-ea"/>
              </a:rPr>
              <a:t>P</a:t>
            </a:r>
            <a:r>
              <a:rPr lang="ja-JP" altLang="en-US" sz="1200" dirty="0">
                <a:latin typeface="+mn-ea"/>
              </a:rPr>
              <a:t>Ｐ政策</a:t>
            </a:r>
            <a:r>
              <a:rPr lang="ja-JP" altLang="en-US" sz="1200" dirty="0" smtClean="0">
                <a:latin typeface="+mn-ea"/>
              </a:rPr>
              <a:t>対話（近畿局において、アマタナコン工業団地における廃棄物リサイクルに関する協力について議論）</a:t>
            </a:r>
            <a:endParaRPr lang="en-US" altLang="ja-JP" sz="1200" dirty="0">
              <a:latin typeface="+mn-ea"/>
            </a:endParaRPr>
          </a:p>
          <a:p>
            <a:pPr marL="540000" lvl="1" indent="-180000">
              <a:buFont typeface="Arial" pitchFamily="34" charset="0"/>
              <a:buChar char="•"/>
            </a:pPr>
            <a:r>
              <a:rPr lang="en-US" altLang="ja-JP" sz="1200" dirty="0" smtClean="0">
                <a:latin typeface="+mn-ea"/>
              </a:rPr>
              <a:t>2012</a:t>
            </a:r>
            <a:r>
              <a:rPr lang="ja-JP" altLang="en-US" sz="1200" dirty="0" smtClean="0">
                <a:latin typeface="+mn-ea"/>
              </a:rPr>
              <a:t>年</a:t>
            </a:r>
            <a:r>
              <a:rPr lang="en-US" altLang="ja-JP" sz="1200" dirty="0" smtClean="0">
                <a:latin typeface="+mn-ea"/>
              </a:rPr>
              <a:t>9</a:t>
            </a:r>
            <a:r>
              <a:rPr lang="ja-JP" altLang="en-US" sz="1200" dirty="0" smtClean="0">
                <a:latin typeface="+mn-ea"/>
              </a:rPr>
              <a:t>月</a:t>
            </a:r>
            <a:r>
              <a:rPr lang="en-US" altLang="ja-JP" sz="1200" dirty="0" smtClean="0">
                <a:latin typeface="+mn-ea"/>
              </a:rPr>
              <a:t>21</a:t>
            </a:r>
            <a:r>
              <a:rPr lang="ja-JP" altLang="en-US" sz="1200" dirty="0" smtClean="0">
                <a:latin typeface="+mn-ea"/>
              </a:rPr>
              <a:t>日：第</a:t>
            </a:r>
            <a:r>
              <a:rPr lang="en-US" altLang="ja-JP" sz="1200" dirty="0" smtClean="0">
                <a:latin typeface="+mn-ea"/>
              </a:rPr>
              <a:t>10</a:t>
            </a:r>
            <a:r>
              <a:rPr lang="ja-JP" altLang="en-US" sz="1200" dirty="0" smtClean="0">
                <a:latin typeface="+mn-ea"/>
              </a:rPr>
              <a:t>回</a:t>
            </a:r>
            <a:r>
              <a:rPr lang="en-US" altLang="ja-JP" sz="1200" dirty="0" smtClean="0">
                <a:latin typeface="+mn-ea"/>
              </a:rPr>
              <a:t>GPP</a:t>
            </a:r>
            <a:r>
              <a:rPr lang="ja-JP" altLang="en-US" sz="1200" dirty="0" smtClean="0">
                <a:latin typeface="+mn-ea"/>
              </a:rPr>
              <a:t>政策対話（</a:t>
            </a:r>
            <a:r>
              <a:rPr lang="en-US" altLang="ja-JP" sz="1200" dirty="0" smtClean="0">
                <a:latin typeface="+mn-ea"/>
              </a:rPr>
              <a:t>DIW</a:t>
            </a:r>
            <a:r>
              <a:rPr lang="ja-JP" altLang="en-US" sz="1200" dirty="0" smtClean="0">
                <a:latin typeface="+mn-ea"/>
              </a:rPr>
              <a:t>で策定中の「エコタウン構想」を軸に今後の協力分野について議論）</a:t>
            </a:r>
            <a:endParaRPr kumimoji="1" lang="en-US" altLang="ja-JP" sz="1200" dirty="0" smtClean="0">
              <a:latin typeface="+mn-ea"/>
            </a:endParaRPr>
          </a:p>
          <a:p>
            <a:r>
              <a:rPr lang="ja-JP" altLang="en-US" sz="1200" dirty="0">
                <a:latin typeface="+mn-ea"/>
              </a:rPr>
              <a:t>　　</a:t>
            </a:r>
            <a:r>
              <a:rPr lang="ja-JP" altLang="en-US" sz="1200" dirty="0" smtClean="0">
                <a:latin typeface="+mn-ea"/>
              </a:rPr>
              <a:t>（エコ工業団地関連プロジェクト）</a:t>
            </a:r>
            <a:endParaRPr lang="en-US" altLang="ja-JP" sz="1200" dirty="0">
              <a:latin typeface="+mn-ea"/>
            </a:endParaRPr>
          </a:p>
          <a:p>
            <a:pPr marL="540000" lvl="1" indent="-180000">
              <a:buFont typeface="Arial" pitchFamily="34" charset="0"/>
              <a:buChar char="•"/>
            </a:pPr>
            <a:r>
              <a:rPr lang="ja-JP" altLang="en-US" sz="1200" dirty="0" smtClean="0">
                <a:latin typeface="+mn-ea"/>
              </a:rPr>
              <a:t>マプタプット工業団地における</a:t>
            </a:r>
            <a:r>
              <a:rPr lang="en-US" altLang="ja-JP" sz="1200" dirty="0" smtClean="0">
                <a:latin typeface="+mn-ea"/>
              </a:rPr>
              <a:t>VOCs</a:t>
            </a:r>
            <a:r>
              <a:rPr lang="ja-JP" altLang="en-US" sz="1200" dirty="0" smtClean="0">
                <a:latin typeface="+mn-ea"/>
              </a:rPr>
              <a:t>モニタリングシステム開発（</a:t>
            </a:r>
            <a:r>
              <a:rPr lang="en-US" altLang="ja-JP" sz="1200" dirty="0" smtClean="0">
                <a:latin typeface="+mn-ea"/>
              </a:rPr>
              <a:t>NEDO</a:t>
            </a:r>
            <a:r>
              <a:rPr lang="ja-JP" altLang="en-US" sz="1200" dirty="0">
                <a:latin typeface="+mn-ea"/>
              </a:rPr>
              <a:t>研究</a:t>
            </a:r>
            <a:r>
              <a:rPr lang="ja-JP" altLang="en-US" sz="1200" dirty="0" smtClean="0">
                <a:latin typeface="+mn-ea"/>
              </a:rPr>
              <a:t>協力：</a:t>
            </a:r>
            <a:r>
              <a:rPr lang="en-US" altLang="ja-JP" sz="1200" dirty="0" smtClean="0">
                <a:latin typeface="+mn-ea"/>
              </a:rPr>
              <a:t>2011</a:t>
            </a:r>
            <a:r>
              <a:rPr lang="ja-JP" altLang="en-US" sz="1200" dirty="0" smtClean="0">
                <a:latin typeface="+mn-ea"/>
              </a:rPr>
              <a:t>～</a:t>
            </a:r>
            <a:r>
              <a:rPr lang="en-US" altLang="ja-JP" sz="1200" dirty="0" smtClean="0">
                <a:latin typeface="+mn-ea"/>
              </a:rPr>
              <a:t>12</a:t>
            </a:r>
            <a:r>
              <a:rPr lang="ja-JP" altLang="en-US" sz="1200" dirty="0" smtClean="0">
                <a:latin typeface="+mn-ea"/>
              </a:rPr>
              <a:t>年度）</a:t>
            </a:r>
            <a:endParaRPr lang="en-US" altLang="ja-JP" sz="1200" dirty="0" smtClean="0">
              <a:latin typeface="+mn-ea"/>
            </a:endParaRPr>
          </a:p>
          <a:p>
            <a:pPr marL="540000" lvl="1" indent="-180000">
              <a:buFont typeface="Arial" pitchFamily="34" charset="0"/>
              <a:buChar char="•"/>
            </a:pPr>
            <a:r>
              <a:rPr lang="ja-JP" altLang="en-US" sz="1200" dirty="0" smtClean="0">
                <a:latin typeface="+mn-ea"/>
              </a:rPr>
              <a:t>アマタナコン</a:t>
            </a:r>
            <a:r>
              <a:rPr lang="ja-JP" altLang="en-US" sz="1200" dirty="0">
                <a:latin typeface="+mn-ea"/>
              </a:rPr>
              <a:t>工業</a:t>
            </a:r>
            <a:r>
              <a:rPr lang="ja-JP" altLang="en-US" sz="1200" dirty="0" smtClean="0">
                <a:latin typeface="+mn-ea"/>
              </a:rPr>
              <a:t>団地</a:t>
            </a:r>
            <a:r>
              <a:rPr lang="ja-JP" altLang="en-US" sz="1200" dirty="0">
                <a:latin typeface="+mn-ea"/>
              </a:rPr>
              <a:t>に</a:t>
            </a:r>
            <a:r>
              <a:rPr lang="ja-JP" altLang="en-US" sz="1200" dirty="0" smtClean="0">
                <a:latin typeface="+mn-ea"/>
              </a:rPr>
              <a:t>おける廃棄物のセメント原燃料化システム構築支援（研修・専門家派遣・実証：</a:t>
            </a:r>
            <a:r>
              <a:rPr lang="en-US" altLang="ja-JP" sz="1200" dirty="0" smtClean="0">
                <a:latin typeface="+mn-ea"/>
              </a:rPr>
              <a:t>2011</a:t>
            </a:r>
            <a:r>
              <a:rPr lang="ja-JP" altLang="en-US" sz="1200" dirty="0" smtClean="0">
                <a:latin typeface="+mn-ea"/>
              </a:rPr>
              <a:t>～</a:t>
            </a:r>
            <a:r>
              <a:rPr lang="en-US" altLang="ja-JP" sz="1200" dirty="0" smtClean="0">
                <a:latin typeface="+mn-ea"/>
              </a:rPr>
              <a:t>12</a:t>
            </a:r>
            <a:r>
              <a:rPr lang="ja-JP" altLang="en-US" sz="1200" dirty="0" smtClean="0">
                <a:latin typeface="+mn-ea"/>
              </a:rPr>
              <a:t>年度）</a:t>
            </a:r>
            <a:endParaRPr lang="en-US" altLang="ja-JP" sz="1200" dirty="0" smtClean="0">
              <a:latin typeface="+mn-ea"/>
            </a:endParaRPr>
          </a:p>
          <a:p>
            <a:pPr marL="540000" lvl="1" indent="-180000">
              <a:buFont typeface="Arial" pitchFamily="34" charset="0"/>
              <a:buChar char="•"/>
            </a:pPr>
            <a:r>
              <a:rPr lang="ja-JP" altLang="en-US" sz="1200" dirty="0" smtClean="0">
                <a:latin typeface="+mn-ea"/>
              </a:rPr>
              <a:t>アマタナコン工業団地における工業用水処理システム開発（</a:t>
            </a:r>
            <a:r>
              <a:rPr lang="en-US" altLang="ja-JP" sz="1200" dirty="0" smtClean="0">
                <a:latin typeface="+mn-ea"/>
              </a:rPr>
              <a:t>NEDO</a:t>
            </a:r>
            <a:r>
              <a:rPr lang="ja-JP" altLang="en-US" sz="1200" dirty="0" smtClean="0">
                <a:latin typeface="+mn-ea"/>
              </a:rPr>
              <a:t>研究協力：</a:t>
            </a:r>
            <a:r>
              <a:rPr lang="en-US" altLang="ja-JP" sz="1200" dirty="0" smtClean="0">
                <a:latin typeface="+mn-ea"/>
              </a:rPr>
              <a:t>2011</a:t>
            </a:r>
            <a:r>
              <a:rPr lang="ja-JP" altLang="en-US" sz="1200" dirty="0" smtClean="0">
                <a:latin typeface="+mn-ea"/>
              </a:rPr>
              <a:t>～</a:t>
            </a:r>
            <a:r>
              <a:rPr lang="en-US" altLang="ja-JP" sz="1200" dirty="0" smtClean="0">
                <a:latin typeface="+mn-ea"/>
              </a:rPr>
              <a:t>12</a:t>
            </a:r>
            <a:r>
              <a:rPr lang="ja-JP" altLang="en-US" sz="1200" dirty="0" smtClean="0">
                <a:latin typeface="+mn-ea"/>
              </a:rPr>
              <a:t>年度）</a:t>
            </a:r>
            <a:endParaRPr lang="en-US" altLang="ja-JP" sz="1200" dirty="0">
              <a:latin typeface="+mn-ea"/>
            </a:endParaRPr>
          </a:p>
          <a:p>
            <a:endParaRPr lang="en-US" altLang="ja-JP" sz="1200" dirty="0">
              <a:latin typeface="+mn-ea"/>
            </a:endParaRPr>
          </a:p>
          <a:p>
            <a:r>
              <a:rPr kumimoji="1" lang="en-US" altLang="ja-JP" sz="1200" dirty="0" smtClean="0">
                <a:latin typeface="+mn-ea"/>
              </a:rPr>
              <a:t>【</a:t>
            </a:r>
            <a:r>
              <a:rPr kumimoji="1" lang="ja-JP" altLang="en-US" sz="1200" dirty="0" smtClean="0">
                <a:latin typeface="+mn-ea"/>
              </a:rPr>
              <a:t>今後の取組案</a:t>
            </a:r>
            <a:r>
              <a:rPr kumimoji="1" lang="en-US" altLang="ja-JP" sz="1200" dirty="0" smtClean="0">
                <a:latin typeface="+mn-ea"/>
              </a:rPr>
              <a:t>】</a:t>
            </a:r>
          </a:p>
          <a:p>
            <a:pPr marL="540000" indent="-180000">
              <a:buFont typeface="Wingdings" pitchFamily="2" charset="2"/>
              <a:buChar char="Ø"/>
            </a:pPr>
            <a:r>
              <a:rPr lang="en-US" altLang="ja-JP" sz="1200" dirty="0" smtClean="0">
                <a:latin typeface="+mn-ea"/>
              </a:rPr>
              <a:t>DIW</a:t>
            </a:r>
            <a:r>
              <a:rPr lang="ja-JP" altLang="en-US" sz="1200" dirty="0" smtClean="0">
                <a:latin typeface="+mn-ea"/>
              </a:rPr>
              <a:t>のエコタウン構想（</a:t>
            </a:r>
            <a:r>
              <a:rPr lang="en-US" altLang="ja-JP" sz="1200" dirty="0" smtClean="0">
                <a:latin typeface="+mn-ea"/>
              </a:rPr>
              <a:t>5</a:t>
            </a:r>
            <a:r>
              <a:rPr lang="ja-JP" altLang="en-US" sz="1200" dirty="0" smtClean="0">
                <a:latin typeface="+mn-ea"/>
              </a:rPr>
              <a:t>工業団地でモデルを策定中）の進捗をフォローしつつ、各工業団地を中心とした地域ごとのコンセプトに応じた環境技術マッチングセミナーの開催を提案すべく、実現に向けた調査を実施。</a:t>
            </a:r>
            <a:endParaRPr lang="en-US" altLang="ja-JP" sz="1200" dirty="0" smtClean="0">
              <a:latin typeface="+mn-ea"/>
            </a:endParaRPr>
          </a:p>
          <a:p>
            <a:pPr marL="540000" indent="-180000">
              <a:buFont typeface="Wingdings" pitchFamily="2" charset="2"/>
              <a:buChar char="Ø"/>
            </a:pPr>
            <a:r>
              <a:rPr lang="en-US" altLang="ja-JP" sz="1200" dirty="0" smtClean="0">
                <a:latin typeface="+mn-ea"/>
              </a:rPr>
              <a:t>FTI</a:t>
            </a:r>
            <a:r>
              <a:rPr lang="ja-JP" altLang="en-US" sz="1200" dirty="0" smtClean="0">
                <a:latin typeface="+mn-ea"/>
              </a:rPr>
              <a:t>と省エネセンター（</a:t>
            </a:r>
            <a:r>
              <a:rPr lang="en-US" altLang="ja-JP" sz="1200" dirty="0" smtClean="0">
                <a:latin typeface="+mn-ea"/>
              </a:rPr>
              <a:t>ECCJ)</a:t>
            </a:r>
            <a:r>
              <a:rPr lang="ja-JP" altLang="en-US" sz="1200" dirty="0" smtClean="0">
                <a:latin typeface="+mn-ea"/>
              </a:rPr>
              <a:t>が連携して産業部門の省エネ推進の仕組みを構築した実績を踏まえて、タイでは中小企業における省エネ対策への関心が高い。射出成形機メーカーから専門家を派遣して省エネを見える化したところ好評を博したので、分野別の省エネ機器のビジネスマッチング</a:t>
            </a:r>
            <a:r>
              <a:rPr lang="ja-JP" altLang="en-US" sz="1200" dirty="0">
                <a:latin typeface="+mn-ea"/>
              </a:rPr>
              <a:t>を</a:t>
            </a:r>
            <a:r>
              <a:rPr lang="ja-JP" altLang="en-US" sz="1200" dirty="0" smtClean="0">
                <a:latin typeface="+mn-ea"/>
              </a:rPr>
              <a:t>進められる可能性</a:t>
            </a:r>
            <a:r>
              <a:rPr lang="ja-JP" altLang="en-US" sz="1200" dirty="0">
                <a:latin typeface="+mn-ea"/>
              </a:rPr>
              <a:t>あり</a:t>
            </a:r>
            <a:r>
              <a:rPr lang="ja-JP" altLang="en-US" sz="1200" dirty="0" smtClean="0">
                <a:latin typeface="+mn-ea"/>
              </a:rPr>
              <a:t>（世界省エネルギー等ビジネス推進協議会の活動との重複もあり得るので省新部国際室と情報交換必要）。</a:t>
            </a:r>
            <a:endParaRPr lang="en-US" altLang="ja-JP" sz="1200" dirty="0" smtClean="0">
              <a:latin typeface="+mn-ea"/>
            </a:endParaRPr>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Tree>
    <p:extLst>
      <p:ext uri="{BB962C8B-B14F-4D97-AF65-F5344CB8AC3E}">
        <p14:creationId xmlns:p14="http://schemas.microsoft.com/office/powerpoint/2010/main" val="319727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lang="ja-JP" altLang="en-US" sz="3200" dirty="0" smtClean="0"/>
              <a:t>５－２．国別状況（ベトナム）</a:t>
            </a:r>
            <a:endParaRPr kumimoji="1" lang="ja-JP" altLang="en-US" sz="3200" dirty="0"/>
          </a:p>
        </p:txBody>
      </p:sp>
      <p:sp>
        <p:nvSpPr>
          <p:cNvPr id="3" name="テキスト ボックス 2"/>
          <p:cNvSpPr txBox="1"/>
          <p:nvPr/>
        </p:nvSpPr>
        <p:spPr>
          <a:xfrm>
            <a:off x="323528" y="939482"/>
            <a:ext cx="8712968" cy="6186309"/>
          </a:xfrm>
          <a:prstGeom prst="rect">
            <a:avLst/>
          </a:prstGeom>
          <a:noFill/>
        </p:spPr>
        <p:txBody>
          <a:bodyPr wrap="square" rtlCol="0">
            <a:spAutoFit/>
          </a:bodyPr>
          <a:lstStyle/>
          <a:p>
            <a:r>
              <a:rPr lang="en-US" altLang="ja-JP" sz="1200" dirty="0" smtClean="0">
                <a:latin typeface="+mn-ea"/>
              </a:rPr>
              <a:t>【</a:t>
            </a:r>
            <a:r>
              <a:rPr lang="ja-JP" altLang="en-US" sz="1200" dirty="0">
                <a:latin typeface="+mn-ea"/>
              </a:rPr>
              <a:t>関係機関</a:t>
            </a:r>
            <a:r>
              <a:rPr lang="en-US" altLang="ja-JP" sz="1200" dirty="0" smtClean="0">
                <a:latin typeface="+mn-ea"/>
              </a:rPr>
              <a:t>】</a:t>
            </a:r>
            <a:endParaRPr lang="en-US" altLang="ja-JP" sz="1200" dirty="0">
              <a:latin typeface="+mn-ea"/>
            </a:endParaRPr>
          </a:p>
          <a:p>
            <a:r>
              <a:rPr lang="ja-JP" altLang="en-US" sz="1200" dirty="0" smtClean="0">
                <a:latin typeface="+mn-ea"/>
              </a:rPr>
              <a:t>　○カウンターパート：　天然資源環境省（</a:t>
            </a:r>
            <a:r>
              <a:rPr lang="en-US" altLang="ja-JP" sz="1200" dirty="0" smtClean="0">
                <a:latin typeface="+mn-ea"/>
              </a:rPr>
              <a:t>MONRE</a:t>
            </a:r>
            <a:r>
              <a:rPr lang="ja-JP" altLang="en-US" sz="1200" dirty="0" smtClean="0">
                <a:latin typeface="+mn-ea"/>
              </a:rPr>
              <a:t>）国際協力局</a:t>
            </a:r>
            <a:endParaRPr lang="en-US" altLang="ja-JP" sz="1200" dirty="0" smtClean="0">
              <a:latin typeface="+mn-ea"/>
            </a:endParaRPr>
          </a:p>
          <a:p>
            <a:pPr marL="360000" lvl="1" indent="-180000">
              <a:buFont typeface="Arial" pitchFamily="34" charset="0"/>
              <a:buChar char="•"/>
            </a:pPr>
            <a:r>
              <a:rPr lang="ja-JP" altLang="en-US" sz="1200" dirty="0" smtClean="0">
                <a:latin typeface="+mn-ea"/>
              </a:rPr>
              <a:t>議長は長年タム副局長が勤め、プロジェクトの仕込み及び関係機関との調整も仕切っていた。しかし、直近の政策対話の議長がハ局長に替わってから</a:t>
            </a:r>
            <a:r>
              <a:rPr lang="en-US" altLang="ja-JP" sz="1200" dirty="0" smtClean="0">
                <a:latin typeface="+mn-ea"/>
              </a:rPr>
              <a:t>MONRE</a:t>
            </a:r>
            <a:r>
              <a:rPr lang="ja-JP" altLang="en-US" sz="1200" dirty="0" smtClean="0">
                <a:latin typeface="+mn-ea"/>
              </a:rPr>
              <a:t>とプロジェクト実施機関との連携が滞っている。</a:t>
            </a:r>
            <a:endParaRPr lang="en-US" altLang="ja-JP" sz="1200" dirty="0" smtClean="0">
              <a:latin typeface="+mn-ea"/>
            </a:endParaRPr>
          </a:p>
          <a:p>
            <a:pPr indent="-277200"/>
            <a:r>
              <a:rPr lang="ja-JP" altLang="en-US" sz="1200" dirty="0">
                <a:latin typeface="+mn-ea"/>
              </a:rPr>
              <a:t>　</a:t>
            </a:r>
            <a:r>
              <a:rPr lang="ja-JP" altLang="en-US" sz="1200" dirty="0" smtClean="0">
                <a:latin typeface="+mn-ea"/>
              </a:rPr>
              <a:t>○プロジェクト実施機関：</a:t>
            </a:r>
            <a:endParaRPr lang="en-US" altLang="ja-JP" sz="1200" dirty="0" smtClean="0">
              <a:latin typeface="+mn-ea"/>
            </a:endParaRPr>
          </a:p>
          <a:p>
            <a:pPr marL="360000" indent="-180000">
              <a:buFont typeface="Arial" pitchFamily="34" charset="0"/>
              <a:buChar char="•"/>
            </a:pPr>
            <a:r>
              <a:rPr lang="ja-JP" altLang="en-US" sz="1200" dirty="0">
                <a:latin typeface="+mn-ea"/>
              </a:rPr>
              <a:t>公害防止管理者（</a:t>
            </a:r>
            <a:r>
              <a:rPr lang="en-US" altLang="ja-JP" sz="1200" dirty="0">
                <a:latin typeface="+mn-ea"/>
              </a:rPr>
              <a:t>PCM</a:t>
            </a:r>
            <a:r>
              <a:rPr lang="ja-JP" altLang="en-US" sz="1200" dirty="0">
                <a:latin typeface="+mn-ea"/>
              </a:rPr>
              <a:t>）制度：　ハノイ市天然資源環境局（</a:t>
            </a:r>
            <a:r>
              <a:rPr lang="en-US" altLang="ja-JP" sz="1200" dirty="0">
                <a:latin typeface="+mn-ea"/>
              </a:rPr>
              <a:t>DONRE</a:t>
            </a:r>
            <a:r>
              <a:rPr lang="ja-JP" altLang="en-US" sz="1200" dirty="0">
                <a:latin typeface="+mn-ea"/>
              </a:rPr>
              <a:t>）、ベトナム科学技術アカデミー（</a:t>
            </a:r>
            <a:r>
              <a:rPr lang="en-US" altLang="ja-JP" sz="1200" dirty="0">
                <a:latin typeface="+mn-ea"/>
              </a:rPr>
              <a:t>VAST</a:t>
            </a:r>
            <a:r>
              <a:rPr lang="ja-JP" altLang="en-US" sz="1200" dirty="0">
                <a:latin typeface="+mn-ea"/>
              </a:rPr>
              <a:t>）内・天然生産物化学研究所（</a:t>
            </a:r>
            <a:r>
              <a:rPr lang="en-US" altLang="ja-JP" sz="1200" dirty="0">
                <a:latin typeface="+mn-ea"/>
              </a:rPr>
              <a:t>INPC</a:t>
            </a:r>
            <a:r>
              <a:rPr lang="ja-JP" altLang="en-US" sz="1200" dirty="0">
                <a:latin typeface="+mn-ea"/>
              </a:rPr>
              <a:t>）及び環境技術研究所（</a:t>
            </a:r>
            <a:r>
              <a:rPr lang="en-US" altLang="ja-JP" sz="1200" dirty="0">
                <a:latin typeface="+mn-ea"/>
              </a:rPr>
              <a:t>IET</a:t>
            </a:r>
            <a:r>
              <a:rPr lang="ja-JP" altLang="en-US" sz="1200" dirty="0">
                <a:latin typeface="+mn-ea"/>
              </a:rPr>
              <a:t>）</a:t>
            </a:r>
            <a:endParaRPr lang="en-US" altLang="ja-JP" sz="1200" dirty="0">
              <a:latin typeface="+mn-ea"/>
            </a:endParaRPr>
          </a:p>
          <a:p>
            <a:pPr marL="360000" indent="-180000">
              <a:buFont typeface="Arial" pitchFamily="34" charset="0"/>
              <a:buChar char="•"/>
            </a:pPr>
            <a:r>
              <a:rPr lang="en-US" altLang="ja-JP" sz="1200" dirty="0">
                <a:latin typeface="+mn-ea"/>
              </a:rPr>
              <a:t>NEDO</a:t>
            </a:r>
            <a:r>
              <a:rPr lang="ja-JP" altLang="en-US" sz="1200" dirty="0">
                <a:latin typeface="+mn-ea"/>
              </a:rPr>
              <a:t>研究協力：　</a:t>
            </a:r>
            <a:r>
              <a:rPr lang="en-US" altLang="ja-JP" sz="1200" dirty="0">
                <a:latin typeface="+mn-ea"/>
              </a:rPr>
              <a:t>INPC</a:t>
            </a:r>
          </a:p>
          <a:p>
            <a:pPr marL="360000" indent="-180000">
              <a:buFont typeface="Arial" pitchFamily="34" charset="0"/>
              <a:buChar char="•"/>
            </a:pPr>
            <a:r>
              <a:rPr lang="ja-JP" altLang="en-US" sz="1200" dirty="0">
                <a:latin typeface="+mn-ea"/>
              </a:rPr>
              <a:t>ビジネスマッチング</a:t>
            </a:r>
            <a:r>
              <a:rPr lang="ja-JP" altLang="en-US" sz="1200" dirty="0" smtClean="0">
                <a:latin typeface="+mn-ea"/>
              </a:rPr>
              <a:t>：　ベトナム環境産業協会（</a:t>
            </a:r>
            <a:r>
              <a:rPr lang="en-US" altLang="ja-JP" sz="1200" dirty="0" smtClean="0">
                <a:latin typeface="+mn-ea"/>
              </a:rPr>
              <a:t>VEIA</a:t>
            </a:r>
            <a:r>
              <a:rPr lang="ja-JP" altLang="en-US" sz="1200" dirty="0" smtClean="0">
                <a:latin typeface="+mn-ea"/>
              </a:rPr>
              <a:t>）</a:t>
            </a:r>
            <a:endParaRPr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これまでの取組</a:t>
            </a:r>
            <a:r>
              <a:rPr kumimoji="1" lang="en-US" altLang="ja-JP" sz="1200" dirty="0" smtClean="0">
                <a:latin typeface="+mn-ea"/>
              </a:rPr>
              <a:t>】</a:t>
            </a:r>
          </a:p>
          <a:p>
            <a:r>
              <a:rPr lang="ja-JP" altLang="en-US" sz="1200" dirty="0" smtClean="0">
                <a:latin typeface="+mn-ea"/>
              </a:rPr>
              <a:t>　越側の要望を受け、</a:t>
            </a:r>
            <a:r>
              <a:rPr lang="en-US" altLang="ja-JP" sz="1200" dirty="0" smtClean="0">
                <a:latin typeface="+mn-ea"/>
              </a:rPr>
              <a:t>2010</a:t>
            </a:r>
            <a:r>
              <a:rPr lang="ja-JP" altLang="en-US" sz="1200" dirty="0" smtClean="0">
                <a:latin typeface="+mn-ea"/>
              </a:rPr>
              <a:t>年度ア産強調査事業の結果を踏まえて、水質分野の公害防止管理者（</a:t>
            </a:r>
            <a:r>
              <a:rPr lang="en-US" altLang="ja-JP" sz="1200" dirty="0" smtClean="0">
                <a:latin typeface="+mn-ea"/>
              </a:rPr>
              <a:t>PCM)</a:t>
            </a:r>
            <a:r>
              <a:rPr lang="ja-JP" altLang="en-US" sz="1200" dirty="0" smtClean="0">
                <a:latin typeface="+mn-ea"/>
              </a:rPr>
              <a:t>制度の構築を支援中。ハノイ市の工業団地等においてパイロット事業を実施し、ベトナムの実態を踏まえた制度構築を目指している。</a:t>
            </a:r>
            <a:endParaRPr lang="en-US" altLang="ja-JP" sz="1200" dirty="0" smtClean="0">
              <a:latin typeface="+mn-ea"/>
            </a:endParaRPr>
          </a:p>
          <a:p>
            <a:r>
              <a:rPr lang="ja-JP" altLang="en-US" sz="1200" dirty="0">
                <a:latin typeface="+mn-ea"/>
              </a:rPr>
              <a:t>　</a:t>
            </a:r>
            <a:r>
              <a:rPr lang="ja-JP" altLang="en-US" sz="1200" dirty="0" smtClean="0">
                <a:latin typeface="+mn-ea"/>
              </a:rPr>
              <a:t>制度構築支援と並行して、ハノイ市企業に対する水処理技術分野のビジネスマッチングを試行実施した。</a:t>
            </a:r>
            <a:endParaRPr lang="en-US" altLang="ja-JP" sz="1200" dirty="0" smtClean="0">
              <a:latin typeface="+mn-ea"/>
            </a:endParaRPr>
          </a:p>
          <a:p>
            <a:r>
              <a:rPr lang="ja-JP" altLang="en-US" sz="1200" dirty="0">
                <a:latin typeface="+mn-ea"/>
              </a:rPr>
              <a:t>　　</a:t>
            </a:r>
            <a:r>
              <a:rPr lang="ja-JP" altLang="en-US" sz="1200" dirty="0" smtClean="0">
                <a:latin typeface="+mn-ea"/>
              </a:rPr>
              <a:t>（</a:t>
            </a:r>
            <a:r>
              <a:rPr lang="ja-JP" altLang="en-US" sz="1200" dirty="0">
                <a:latin typeface="+mn-ea"/>
              </a:rPr>
              <a:t>経緯</a:t>
            </a:r>
            <a:r>
              <a:rPr lang="ja-JP" altLang="en-US" sz="1200" dirty="0" smtClean="0">
                <a:latin typeface="+mn-ea"/>
              </a:rPr>
              <a:t>）</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2011</a:t>
            </a:r>
            <a:r>
              <a:rPr lang="ja-JP" altLang="en-US" sz="1200" dirty="0" smtClean="0">
                <a:latin typeface="+mn-ea"/>
              </a:rPr>
              <a:t>年</a:t>
            </a:r>
            <a:r>
              <a:rPr lang="en-US" altLang="ja-JP" sz="1200" dirty="0" smtClean="0">
                <a:latin typeface="+mn-ea"/>
              </a:rPr>
              <a:t>7</a:t>
            </a:r>
            <a:r>
              <a:rPr lang="ja-JP" altLang="en-US" sz="1200" dirty="0" smtClean="0">
                <a:latin typeface="+mn-ea"/>
              </a:rPr>
              <a:t>月</a:t>
            </a:r>
            <a:r>
              <a:rPr lang="en-US" altLang="ja-JP" sz="1200" dirty="0" smtClean="0">
                <a:latin typeface="+mn-ea"/>
              </a:rPr>
              <a:t>11</a:t>
            </a:r>
            <a:r>
              <a:rPr lang="ja-JP" altLang="en-US" sz="1200" dirty="0">
                <a:latin typeface="+mn-ea"/>
              </a:rPr>
              <a:t>～</a:t>
            </a:r>
            <a:r>
              <a:rPr lang="en-US" altLang="ja-JP" sz="1200" dirty="0" smtClean="0">
                <a:latin typeface="+mn-ea"/>
              </a:rPr>
              <a:t>12</a:t>
            </a:r>
            <a:r>
              <a:rPr lang="ja-JP" altLang="en-US" sz="1200" dirty="0" smtClean="0">
                <a:latin typeface="+mn-ea"/>
              </a:rPr>
              <a:t>日：準備会議（</a:t>
            </a:r>
            <a:r>
              <a:rPr lang="en-US" altLang="ja-JP" sz="1200" dirty="0" smtClean="0">
                <a:latin typeface="+mn-ea"/>
              </a:rPr>
              <a:t>MONRE</a:t>
            </a:r>
            <a:r>
              <a:rPr lang="ja-JP" altLang="en-US" sz="1200" dirty="0" err="1" smtClean="0">
                <a:latin typeface="+mn-ea"/>
              </a:rPr>
              <a:t>、</a:t>
            </a:r>
            <a:r>
              <a:rPr lang="en-US" altLang="ja-JP" sz="1200" dirty="0">
                <a:latin typeface="+mn-ea"/>
              </a:rPr>
              <a:t>VEIA</a:t>
            </a:r>
            <a:r>
              <a:rPr lang="ja-JP" altLang="en-US" sz="1200" dirty="0" smtClean="0">
                <a:latin typeface="+mn-ea"/>
              </a:rPr>
              <a:t>と新</a:t>
            </a:r>
            <a:r>
              <a:rPr lang="en-US" altLang="ja-JP" sz="1200" dirty="0" smtClean="0">
                <a:latin typeface="+mn-ea"/>
              </a:rPr>
              <a:t>GAP</a:t>
            </a:r>
            <a:r>
              <a:rPr lang="ja-JP" altLang="en-US" sz="1200" dirty="0" smtClean="0">
                <a:latin typeface="+mn-ea"/>
              </a:rPr>
              <a:t>の方針について議論）</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2011</a:t>
            </a:r>
            <a:r>
              <a:rPr lang="ja-JP" altLang="en-US" sz="1200" dirty="0" smtClean="0">
                <a:latin typeface="+mn-ea"/>
              </a:rPr>
              <a:t>年</a:t>
            </a:r>
            <a:r>
              <a:rPr lang="en-US" altLang="ja-JP" sz="1200" dirty="0" smtClean="0">
                <a:latin typeface="+mn-ea"/>
              </a:rPr>
              <a:t>8</a:t>
            </a:r>
            <a:r>
              <a:rPr lang="ja-JP" altLang="en-US" sz="1200" dirty="0" smtClean="0">
                <a:latin typeface="+mn-ea"/>
              </a:rPr>
              <a:t>月</a:t>
            </a:r>
            <a:r>
              <a:rPr lang="en-US" altLang="ja-JP" sz="1200" dirty="0">
                <a:latin typeface="+mn-ea"/>
              </a:rPr>
              <a:t>29</a:t>
            </a:r>
            <a:r>
              <a:rPr lang="ja-JP" altLang="en-US" sz="1200" dirty="0" smtClean="0">
                <a:latin typeface="+mn-ea"/>
              </a:rPr>
              <a:t>日：第</a:t>
            </a:r>
            <a:r>
              <a:rPr lang="en-US" altLang="ja-JP" sz="1200" dirty="0" smtClean="0">
                <a:latin typeface="+mn-ea"/>
              </a:rPr>
              <a:t>13</a:t>
            </a:r>
            <a:r>
              <a:rPr lang="ja-JP" altLang="en-US" sz="1200" dirty="0" smtClean="0">
                <a:latin typeface="+mn-ea"/>
              </a:rPr>
              <a:t>回Ｇ</a:t>
            </a:r>
            <a:r>
              <a:rPr lang="en-US" altLang="ja-JP" sz="1200" dirty="0" smtClean="0">
                <a:latin typeface="+mn-ea"/>
              </a:rPr>
              <a:t>A</a:t>
            </a:r>
            <a:r>
              <a:rPr lang="ja-JP" altLang="en-US" sz="1200" dirty="0" smtClean="0">
                <a:latin typeface="+mn-ea"/>
              </a:rPr>
              <a:t>Ｐ政策対話（水質分野の</a:t>
            </a:r>
            <a:r>
              <a:rPr lang="en-US" altLang="ja-JP" sz="1200" dirty="0" smtClean="0">
                <a:latin typeface="+mn-ea"/>
              </a:rPr>
              <a:t>PCM</a:t>
            </a:r>
            <a:r>
              <a:rPr lang="ja-JP" altLang="en-US" sz="1200" dirty="0" smtClean="0">
                <a:latin typeface="+mn-ea"/>
              </a:rPr>
              <a:t>制度構築及び廃水処理技術の導入支援について議論）</a:t>
            </a:r>
            <a:endParaRPr lang="en-US" altLang="ja-JP" sz="1200" dirty="0" smtClean="0">
              <a:latin typeface="+mn-ea"/>
            </a:endParaRPr>
          </a:p>
          <a:p>
            <a:pPr marL="540000" lvl="1" indent="-180000">
              <a:buFont typeface="Arial" pitchFamily="34" charset="0"/>
              <a:buChar char="•"/>
            </a:pPr>
            <a:r>
              <a:rPr lang="en-US" altLang="ja-JP" sz="1200" dirty="0">
                <a:latin typeface="+mn-ea"/>
              </a:rPr>
              <a:t>2012</a:t>
            </a:r>
            <a:r>
              <a:rPr lang="ja-JP" altLang="en-US" sz="1200" dirty="0" smtClean="0">
                <a:latin typeface="+mn-ea"/>
              </a:rPr>
              <a:t>年</a:t>
            </a:r>
            <a:r>
              <a:rPr lang="en-US" altLang="ja-JP" sz="1200" dirty="0" smtClean="0">
                <a:latin typeface="+mn-ea"/>
              </a:rPr>
              <a:t>2</a:t>
            </a:r>
            <a:r>
              <a:rPr lang="ja-JP" altLang="en-US" sz="1200" dirty="0" smtClean="0">
                <a:latin typeface="+mn-ea"/>
              </a:rPr>
              <a:t>月</a:t>
            </a:r>
            <a:r>
              <a:rPr lang="en-US" altLang="ja-JP" sz="1200" dirty="0" smtClean="0">
                <a:latin typeface="+mn-ea"/>
              </a:rPr>
              <a:t>17</a:t>
            </a:r>
            <a:r>
              <a:rPr lang="ja-JP" altLang="en-US" sz="1200" dirty="0" smtClean="0">
                <a:latin typeface="+mn-ea"/>
              </a:rPr>
              <a:t>日：水処理技術に関するマッチングセミナー（日本企業</a:t>
            </a:r>
            <a:r>
              <a:rPr lang="en-US" altLang="ja-JP" sz="1200" dirty="0" smtClean="0">
                <a:latin typeface="+mn-ea"/>
              </a:rPr>
              <a:t>21</a:t>
            </a:r>
            <a:r>
              <a:rPr lang="ja-JP" altLang="en-US" sz="1200" dirty="0" smtClean="0">
                <a:latin typeface="+mn-ea"/>
              </a:rPr>
              <a:t>社、越企業</a:t>
            </a:r>
            <a:r>
              <a:rPr lang="en-US" altLang="ja-JP" sz="1200" dirty="0" smtClean="0">
                <a:latin typeface="+mn-ea"/>
              </a:rPr>
              <a:t>84</a:t>
            </a:r>
            <a:r>
              <a:rPr lang="ja-JP" altLang="en-US" sz="1200" dirty="0" smtClean="0">
                <a:latin typeface="+mn-ea"/>
              </a:rPr>
              <a:t>社が参加</a:t>
            </a:r>
            <a:r>
              <a:rPr lang="ja-JP" altLang="en-US" sz="1200" dirty="0">
                <a:latin typeface="+mn-ea"/>
              </a:rPr>
              <a:t>）</a:t>
            </a:r>
            <a:endParaRPr lang="en-US" altLang="ja-JP" sz="1200" dirty="0" smtClean="0">
              <a:latin typeface="+mn-ea"/>
            </a:endParaRPr>
          </a:p>
          <a:p>
            <a:pPr marL="540000" lvl="1" indent="-180000">
              <a:buFont typeface="Arial" pitchFamily="34" charset="0"/>
              <a:buChar char="•"/>
            </a:pPr>
            <a:r>
              <a:rPr lang="en-US" altLang="ja-JP" sz="1200" dirty="0" smtClean="0">
                <a:latin typeface="+mn-ea"/>
              </a:rPr>
              <a:t>2012</a:t>
            </a:r>
            <a:r>
              <a:rPr lang="ja-JP" altLang="en-US" sz="1200" dirty="0" smtClean="0">
                <a:latin typeface="+mn-ea"/>
              </a:rPr>
              <a:t>年</a:t>
            </a:r>
            <a:r>
              <a:rPr lang="en-US" altLang="ja-JP" sz="1200" dirty="0" smtClean="0">
                <a:latin typeface="+mn-ea"/>
              </a:rPr>
              <a:t>7</a:t>
            </a:r>
            <a:r>
              <a:rPr lang="ja-JP" altLang="en-US" sz="1200" dirty="0" smtClean="0">
                <a:latin typeface="+mn-ea"/>
              </a:rPr>
              <a:t>月</a:t>
            </a:r>
            <a:r>
              <a:rPr lang="en-US" altLang="ja-JP" sz="1200" dirty="0">
                <a:latin typeface="+mn-ea"/>
              </a:rPr>
              <a:t>30</a:t>
            </a:r>
            <a:r>
              <a:rPr lang="ja-JP" altLang="en-US" sz="1200" dirty="0" smtClean="0">
                <a:latin typeface="+mn-ea"/>
              </a:rPr>
              <a:t>日：第</a:t>
            </a:r>
            <a:r>
              <a:rPr lang="en-US" altLang="ja-JP" sz="1200" dirty="0">
                <a:latin typeface="+mn-ea"/>
              </a:rPr>
              <a:t>14</a:t>
            </a:r>
            <a:r>
              <a:rPr lang="ja-JP" altLang="en-US" sz="1200" dirty="0" smtClean="0">
                <a:latin typeface="+mn-ea"/>
              </a:rPr>
              <a:t>回Ｇ</a:t>
            </a:r>
            <a:r>
              <a:rPr lang="en-US" altLang="ja-JP" sz="1200" dirty="0" smtClean="0">
                <a:latin typeface="+mn-ea"/>
              </a:rPr>
              <a:t>A</a:t>
            </a:r>
            <a:r>
              <a:rPr lang="ja-JP" altLang="en-US" sz="1200" dirty="0" smtClean="0">
                <a:latin typeface="+mn-ea"/>
              </a:rPr>
              <a:t>Ｐ</a:t>
            </a:r>
            <a:r>
              <a:rPr lang="ja-JP" altLang="en-US" sz="1200" dirty="0">
                <a:latin typeface="+mn-ea"/>
              </a:rPr>
              <a:t>政策</a:t>
            </a:r>
            <a:r>
              <a:rPr lang="ja-JP" altLang="en-US" sz="1200" dirty="0" smtClean="0">
                <a:latin typeface="+mn-ea"/>
              </a:rPr>
              <a:t>対話（</a:t>
            </a:r>
            <a:r>
              <a:rPr lang="en-US" altLang="ja-JP" sz="1200" dirty="0" smtClean="0">
                <a:latin typeface="+mn-ea"/>
              </a:rPr>
              <a:t>PCM</a:t>
            </a:r>
            <a:r>
              <a:rPr lang="ja-JP" altLang="en-US" sz="1200" dirty="0" smtClean="0">
                <a:latin typeface="+mn-ea"/>
              </a:rPr>
              <a:t>制度の構築支援及び環境技術のビジネスベースの連携について議論）</a:t>
            </a:r>
            <a:endParaRPr kumimoji="1" lang="en-US" altLang="ja-JP" sz="1200" dirty="0" smtClean="0">
              <a:latin typeface="+mn-ea"/>
            </a:endParaRPr>
          </a:p>
          <a:p>
            <a:r>
              <a:rPr lang="ja-JP" altLang="en-US" sz="1200" dirty="0">
                <a:latin typeface="+mn-ea"/>
              </a:rPr>
              <a:t>　　</a:t>
            </a:r>
            <a:r>
              <a:rPr lang="ja-JP" altLang="en-US" sz="1200" dirty="0" smtClean="0">
                <a:latin typeface="+mn-ea"/>
              </a:rPr>
              <a:t>（関連プロジェクト）</a:t>
            </a:r>
            <a:endParaRPr lang="en-US" altLang="ja-JP" sz="1200" dirty="0">
              <a:latin typeface="+mn-ea"/>
            </a:endParaRPr>
          </a:p>
          <a:p>
            <a:pPr marL="540000" indent="-180000">
              <a:buFont typeface="Arial" pitchFamily="34" charset="0"/>
              <a:buChar char="•"/>
            </a:pPr>
            <a:r>
              <a:rPr lang="en-US" altLang="ja-JP" sz="1200" dirty="0" smtClean="0">
                <a:latin typeface="+mn-ea"/>
              </a:rPr>
              <a:t>VPCM</a:t>
            </a:r>
            <a:r>
              <a:rPr lang="ja-JP" altLang="en-US" sz="1200" dirty="0" smtClean="0">
                <a:latin typeface="+mn-ea"/>
              </a:rPr>
              <a:t>制度構築支援にかかる専門家派遣及び本邦・現地研修（円滑化事業：</a:t>
            </a:r>
            <a:r>
              <a:rPr lang="en-US" altLang="ja-JP" sz="1200" dirty="0" smtClean="0">
                <a:latin typeface="+mn-ea"/>
              </a:rPr>
              <a:t>2011</a:t>
            </a:r>
            <a:r>
              <a:rPr lang="ja-JP" altLang="en-US" sz="1200" dirty="0" smtClean="0">
                <a:latin typeface="+mn-ea"/>
              </a:rPr>
              <a:t>～</a:t>
            </a:r>
            <a:r>
              <a:rPr lang="en-US" altLang="ja-JP" sz="1200" dirty="0" smtClean="0">
                <a:latin typeface="+mn-ea"/>
              </a:rPr>
              <a:t>12</a:t>
            </a:r>
            <a:r>
              <a:rPr lang="ja-JP" altLang="en-US" sz="1200" dirty="0" smtClean="0">
                <a:latin typeface="+mn-ea"/>
              </a:rPr>
              <a:t>年度）</a:t>
            </a:r>
            <a:endParaRPr lang="en-US" altLang="ja-JP" sz="1200" dirty="0" smtClean="0">
              <a:latin typeface="+mn-ea"/>
            </a:endParaRPr>
          </a:p>
          <a:p>
            <a:pPr marL="540000" indent="-180000">
              <a:buFont typeface="Arial" pitchFamily="34" charset="0"/>
              <a:buChar char="•"/>
            </a:pPr>
            <a:r>
              <a:rPr kumimoji="1" lang="ja-JP" altLang="en-US" sz="1200" dirty="0" smtClean="0">
                <a:latin typeface="+mn-ea"/>
              </a:rPr>
              <a:t>工芸村（食品加工を主産業とするカット</a:t>
            </a:r>
            <a:r>
              <a:rPr kumimoji="1" lang="ja-JP" altLang="en-US" sz="1200" dirty="0">
                <a:latin typeface="+mn-ea"/>
              </a:rPr>
              <a:t>・</a:t>
            </a:r>
            <a:r>
              <a:rPr kumimoji="1" lang="ja-JP" altLang="en-US" sz="1200" dirty="0" smtClean="0">
                <a:latin typeface="+mn-ea"/>
              </a:rPr>
              <a:t>ケイ村）における排水処理設備の開発（</a:t>
            </a:r>
            <a:r>
              <a:rPr kumimoji="1" lang="en-US" altLang="ja-JP" sz="1200" dirty="0" smtClean="0">
                <a:latin typeface="+mn-ea"/>
              </a:rPr>
              <a:t>NEDO</a:t>
            </a:r>
            <a:r>
              <a:rPr kumimoji="1" lang="ja-JP" altLang="en-US" sz="1200" dirty="0" smtClean="0">
                <a:latin typeface="+mn-ea"/>
              </a:rPr>
              <a:t>研究協力：</a:t>
            </a:r>
            <a:r>
              <a:rPr kumimoji="1" lang="en-US" altLang="ja-JP" sz="1200" dirty="0" smtClean="0">
                <a:latin typeface="+mn-ea"/>
              </a:rPr>
              <a:t>2011</a:t>
            </a:r>
            <a:r>
              <a:rPr kumimoji="1" lang="ja-JP" altLang="en-US" sz="1200" dirty="0" smtClean="0">
                <a:latin typeface="+mn-ea"/>
              </a:rPr>
              <a:t>～</a:t>
            </a:r>
            <a:r>
              <a:rPr kumimoji="1" lang="en-US" altLang="ja-JP" sz="1200" dirty="0" smtClean="0">
                <a:latin typeface="+mn-ea"/>
              </a:rPr>
              <a:t>12</a:t>
            </a:r>
            <a:r>
              <a:rPr kumimoji="1" lang="ja-JP" altLang="en-US" sz="1200" dirty="0" smtClean="0">
                <a:latin typeface="+mn-ea"/>
              </a:rPr>
              <a:t>年度）</a:t>
            </a:r>
            <a:endParaRPr kumimoji="1" lang="en-US" altLang="ja-JP" sz="1200" dirty="0" smtClean="0">
              <a:latin typeface="+mn-ea"/>
            </a:endParaRPr>
          </a:p>
          <a:p>
            <a:pPr marL="540000" indent="-180000">
              <a:buFont typeface="Arial" pitchFamily="34" charset="0"/>
              <a:buChar char="•"/>
            </a:pPr>
            <a:r>
              <a:rPr lang="en-US" altLang="ja-JP" sz="1200" dirty="0" smtClean="0">
                <a:latin typeface="+mn-ea"/>
              </a:rPr>
              <a:t>VEIA</a:t>
            </a:r>
            <a:r>
              <a:rPr lang="ja-JP" altLang="en-US" sz="1200" dirty="0" smtClean="0">
                <a:latin typeface="+mn-ea"/>
              </a:rPr>
              <a:t>と連携した水処理技術を</a:t>
            </a:r>
            <a:r>
              <a:rPr lang="ja-JP" altLang="en-US" sz="1200" dirty="0">
                <a:latin typeface="+mn-ea"/>
              </a:rPr>
              <a:t>必要と</a:t>
            </a:r>
            <a:r>
              <a:rPr lang="ja-JP" altLang="en-US" sz="1200" dirty="0" smtClean="0">
                <a:latin typeface="+mn-ea"/>
              </a:rPr>
              <a:t>する越企業</a:t>
            </a:r>
            <a:r>
              <a:rPr lang="ja-JP" altLang="en-US" sz="1200" dirty="0">
                <a:latin typeface="+mn-ea"/>
              </a:rPr>
              <a:t>へ</a:t>
            </a:r>
            <a:r>
              <a:rPr lang="ja-JP" altLang="en-US" sz="1200" dirty="0" smtClean="0">
                <a:latin typeface="+mn-ea"/>
              </a:rPr>
              <a:t>の専門家派遣（</a:t>
            </a:r>
            <a:r>
              <a:rPr lang="en-US" altLang="ja-JP" sz="1200" dirty="0" smtClean="0">
                <a:latin typeface="+mn-ea"/>
              </a:rPr>
              <a:t>2012</a:t>
            </a:r>
            <a:r>
              <a:rPr lang="ja-JP" altLang="en-US" sz="1200" dirty="0" smtClean="0">
                <a:latin typeface="+mn-ea"/>
              </a:rPr>
              <a:t>年</a:t>
            </a:r>
            <a:r>
              <a:rPr lang="en-US" altLang="ja-JP" sz="1200" dirty="0" smtClean="0">
                <a:latin typeface="+mn-ea"/>
              </a:rPr>
              <a:t>2</a:t>
            </a:r>
            <a:r>
              <a:rPr lang="ja-JP" altLang="en-US" sz="1200" dirty="0" smtClean="0">
                <a:latin typeface="+mn-ea"/>
              </a:rPr>
              <a:t>月</a:t>
            </a:r>
            <a:r>
              <a:rPr lang="en-US" altLang="ja-JP" sz="1200" dirty="0" smtClean="0">
                <a:latin typeface="+mn-ea"/>
              </a:rPr>
              <a:t>17</a:t>
            </a:r>
            <a:r>
              <a:rPr lang="ja-JP" altLang="en-US" sz="1200" dirty="0" smtClean="0">
                <a:latin typeface="+mn-ea"/>
              </a:rPr>
              <a:t>日のマッチングセミナーの開催を含む）（円滑化事業：</a:t>
            </a:r>
            <a:r>
              <a:rPr lang="en-US" altLang="ja-JP" sz="1200" dirty="0" smtClean="0">
                <a:latin typeface="+mn-ea"/>
              </a:rPr>
              <a:t>2011</a:t>
            </a:r>
            <a:r>
              <a:rPr lang="ja-JP" altLang="en-US" sz="1200" dirty="0" smtClean="0">
                <a:latin typeface="+mn-ea"/>
              </a:rPr>
              <a:t>年度）</a:t>
            </a:r>
            <a:endParaRPr kumimoji="1"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今後の取組案</a:t>
            </a:r>
            <a:r>
              <a:rPr kumimoji="1" lang="en-US" altLang="ja-JP" sz="1200" dirty="0" smtClean="0">
                <a:latin typeface="+mn-ea"/>
              </a:rPr>
              <a:t>】</a:t>
            </a:r>
          </a:p>
          <a:p>
            <a:pPr marL="540000" indent="-180000">
              <a:buFont typeface="Wingdings" pitchFamily="2" charset="2"/>
              <a:buChar char="Ø"/>
            </a:pPr>
            <a:r>
              <a:rPr lang="en-US" altLang="ja-JP" sz="1200" dirty="0" smtClean="0">
                <a:latin typeface="+mn-ea"/>
              </a:rPr>
              <a:t>VPCM</a:t>
            </a:r>
            <a:r>
              <a:rPr lang="ja-JP" altLang="en-US" sz="1200" dirty="0" smtClean="0">
                <a:latin typeface="+mn-ea"/>
              </a:rPr>
              <a:t>制度構築：　これまでの支援により現地技術人材は育成されてきたが、法制度整備の検討が遅れている。</a:t>
            </a:r>
            <a:r>
              <a:rPr lang="en-US" altLang="ja-JP" sz="1200" dirty="0" smtClean="0">
                <a:latin typeface="+mn-ea"/>
              </a:rPr>
              <a:t>VPCM</a:t>
            </a:r>
            <a:r>
              <a:rPr lang="ja-JP" altLang="en-US" sz="1200" dirty="0" smtClean="0">
                <a:latin typeface="+mn-ea"/>
              </a:rPr>
              <a:t>を国家資格として全国的な制度とすることを目標とし、現行法（</a:t>
            </a:r>
            <a:r>
              <a:rPr lang="en-US" altLang="ja-JP" sz="1200" dirty="0" smtClean="0">
                <a:latin typeface="+mn-ea"/>
              </a:rPr>
              <a:t>※</a:t>
            </a:r>
            <a:r>
              <a:rPr lang="ja-JP" altLang="en-US" sz="1200" dirty="0" smtClean="0">
                <a:latin typeface="+mn-ea"/>
              </a:rPr>
              <a:t>）改正の検討と</a:t>
            </a:r>
            <a:r>
              <a:rPr lang="en-US" altLang="ja-JP" sz="1200" dirty="0" smtClean="0">
                <a:latin typeface="+mn-ea"/>
              </a:rPr>
              <a:t>VPCM</a:t>
            </a:r>
            <a:r>
              <a:rPr lang="ja-JP" altLang="en-US" sz="1200" dirty="0" smtClean="0">
                <a:latin typeface="+mn-ea"/>
              </a:rPr>
              <a:t>の資格試験の試行実施を進める。</a:t>
            </a:r>
            <a:endParaRPr lang="en-US" altLang="ja-JP" sz="1200" dirty="0" smtClean="0">
              <a:latin typeface="+mn-ea"/>
            </a:endParaRPr>
          </a:p>
          <a:p>
            <a:pPr marL="360000"/>
            <a:r>
              <a:rPr lang="ja-JP" altLang="en-US" sz="1200" dirty="0" smtClean="0">
                <a:latin typeface="+mn-ea"/>
              </a:rPr>
              <a:t>　（</a:t>
            </a:r>
            <a:r>
              <a:rPr lang="en-US" altLang="ja-JP" sz="1200" dirty="0">
                <a:latin typeface="+mn-ea"/>
              </a:rPr>
              <a:t>※</a:t>
            </a:r>
            <a:r>
              <a:rPr lang="ja-JP" altLang="en-US" sz="1200" dirty="0">
                <a:latin typeface="+mn-ea"/>
              </a:rPr>
              <a:t>）現行法において、国営企業については環境管理者を置くことが義務づけられている。</a:t>
            </a:r>
            <a:endParaRPr lang="en-US" altLang="ja-JP" sz="1200" dirty="0">
              <a:latin typeface="+mn-ea"/>
            </a:endParaRPr>
          </a:p>
          <a:p>
            <a:pPr marL="540000" indent="-180000">
              <a:buFont typeface="Wingdings" pitchFamily="2" charset="2"/>
              <a:buChar char="Ø"/>
            </a:pPr>
            <a:r>
              <a:rPr lang="ja-JP" altLang="en-US" sz="1200" dirty="0" smtClean="0">
                <a:latin typeface="+mn-ea"/>
              </a:rPr>
              <a:t>ビジネスマッチング：　</a:t>
            </a:r>
            <a:r>
              <a:rPr lang="en-US" altLang="ja-JP" sz="1200" dirty="0" smtClean="0">
                <a:latin typeface="+mn-ea"/>
              </a:rPr>
              <a:t>VEIA</a:t>
            </a:r>
            <a:r>
              <a:rPr lang="ja-JP" altLang="en-US" sz="1200" dirty="0" smtClean="0">
                <a:latin typeface="+mn-ea"/>
              </a:rPr>
              <a:t>と連携し、ハノイ及びホーチミンでそれぞれ排水処理及び廃棄物処理技術に関するマッチングセミナーを開催する。ハノイについては第</a:t>
            </a:r>
            <a:r>
              <a:rPr lang="en-US" altLang="ja-JP" sz="1200" dirty="0" smtClean="0">
                <a:latin typeface="+mn-ea"/>
              </a:rPr>
              <a:t>1</a:t>
            </a:r>
            <a:r>
              <a:rPr lang="ja-JP" altLang="en-US" sz="1200" dirty="0" smtClean="0">
                <a:latin typeface="+mn-ea"/>
              </a:rPr>
              <a:t>回セミナーの経験を生かし、ホーチミンについては現地企業のヒアリング等を通じてニーズ情報を収集した上でセミナーを開催する。</a:t>
            </a:r>
            <a:endParaRPr lang="en-US" altLang="ja-JP" sz="1200" dirty="0">
              <a:latin typeface="+mn-ea"/>
            </a:endParaRPr>
          </a:p>
          <a:p>
            <a:pPr marL="540000" indent="-180000">
              <a:buFont typeface="Wingdings" pitchFamily="2" charset="2"/>
              <a:buChar char="Ø"/>
            </a:pPr>
            <a:endParaRPr lang="en-US" altLang="ja-JP" sz="1200" dirty="0" smtClean="0">
              <a:latin typeface="+mn-ea"/>
            </a:endParaRPr>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Tree>
    <p:extLst>
      <p:ext uri="{BB962C8B-B14F-4D97-AF65-F5344CB8AC3E}">
        <p14:creationId xmlns:p14="http://schemas.microsoft.com/office/powerpoint/2010/main" val="51079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571"/>
            <a:ext cx="8305800" cy="1039091"/>
          </a:xfrm>
        </p:spPr>
        <p:txBody>
          <a:bodyPr>
            <a:normAutofit/>
          </a:bodyPr>
          <a:lstStyle/>
          <a:p>
            <a:r>
              <a:rPr lang="ja-JP" altLang="en-US" sz="3200" dirty="0" smtClean="0"/>
              <a:t>５－３．国別状況（インドネシア）</a:t>
            </a:r>
            <a:endParaRPr kumimoji="1" lang="ja-JP" altLang="en-US" sz="3200" dirty="0"/>
          </a:p>
        </p:txBody>
      </p:sp>
      <p:sp>
        <p:nvSpPr>
          <p:cNvPr id="3" name="テキスト ボックス 2"/>
          <p:cNvSpPr txBox="1"/>
          <p:nvPr/>
        </p:nvSpPr>
        <p:spPr>
          <a:xfrm>
            <a:off x="323528" y="1124744"/>
            <a:ext cx="8640960" cy="4339650"/>
          </a:xfrm>
          <a:prstGeom prst="rect">
            <a:avLst/>
          </a:prstGeom>
          <a:noFill/>
        </p:spPr>
        <p:txBody>
          <a:bodyPr wrap="square" rtlCol="0">
            <a:spAutoFit/>
          </a:bodyPr>
          <a:lstStyle/>
          <a:p>
            <a:r>
              <a:rPr lang="en-US" altLang="ja-JP" sz="1200" dirty="0" smtClean="0">
                <a:latin typeface="+mn-ea"/>
              </a:rPr>
              <a:t>【</a:t>
            </a:r>
            <a:r>
              <a:rPr lang="ja-JP" altLang="en-US" sz="1200" dirty="0" smtClean="0">
                <a:latin typeface="+mn-ea"/>
              </a:rPr>
              <a:t>関係機関</a:t>
            </a:r>
            <a:r>
              <a:rPr lang="en-US" altLang="ja-JP" sz="1200" dirty="0" smtClean="0">
                <a:latin typeface="+mn-ea"/>
              </a:rPr>
              <a:t>】</a:t>
            </a:r>
            <a:endParaRPr lang="en-US" altLang="ja-JP" sz="1200" dirty="0">
              <a:latin typeface="+mn-ea"/>
            </a:endParaRPr>
          </a:p>
          <a:p>
            <a:r>
              <a:rPr lang="ja-JP" altLang="en-US" sz="1200" dirty="0" smtClean="0">
                <a:latin typeface="+mn-ea"/>
              </a:rPr>
              <a:t>　○カウンターパート：　工業省（</a:t>
            </a:r>
            <a:r>
              <a:rPr lang="en-US" altLang="ja-JP" sz="1200" dirty="0" smtClean="0">
                <a:latin typeface="+mn-ea"/>
              </a:rPr>
              <a:t>MOI</a:t>
            </a:r>
            <a:r>
              <a:rPr lang="ja-JP" altLang="en-US" sz="1200" dirty="0" smtClean="0">
                <a:latin typeface="+mn-ea"/>
              </a:rPr>
              <a:t>）　産業政策</a:t>
            </a:r>
            <a:r>
              <a:rPr lang="ja-JP" altLang="en-US" sz="1200" dirty="0">
                <a:latin typeface="+mn-ea"/>
              </a:rPr>
              <a:t>・気候及び産業品質</a:t>
            </a:r>
            <a:r>
              <a:rPr lang="ja-JP" altLang="en-US" sz="1200" dirty="0" smtClean="0">
                <a:latin typeface="+mn-ea"/>
              </a:rPr>
              <a:t>評価局　グリーン産業評価・環境センター</a:t>
            </a:r>
            <a:endParaRPr lang="en-US" altLang="ja-JP" sz="1200" dirty="0" smtClean="0">
              <a:latin typeface="+mn-ea"/>
            </a:endParaRPr>
          </a:p>
          <a:p>
            <a:r>
              <a:rPr lang="ja-JP" altLang="en-US" sz="1200" dirty="0">
                <a:latin typeface="+mn-ea"/>
              </a:rPr>
              <a:t>　</a:t>
            </a:r>
            <a:r>
              <a:rPr lang="ja-JP" altLang="en-US" sz="1200" dirty="0" smtClean="0">
                <a:latin typeface="+mn-ea"/>
              </a:rPr>
              <a:t>○その他機関：</a:t>
            </a:r>
            <a:endParaRPr lang="en-US" altLang="ja-JP" sz="1200" dirty="0" smtClean="0">
              <a:latin typeface="+mn-ea"/>
            </a:endParaRPr>
          </a:p>
          <a:p>
            <a:pPr marL="360000" lvl="1" indent="-180000">
              <a:buFont typeface="Arial" pitchFamily="34" charset="0"/>
              <a:buChar char="•"/>
            </a:pPr>
            <a:r>
              <a:rPr lang="ja-JP" altLang="en-US" sz="1200" dirty="0" smtClean="0">
                <a:latin typeface="+mn-ea"/>
              </a:rPr>
              <a:t>環境規制は環境省の管轄であり、かつ地方分権が進んでいるため州政府が権限を有している。</a:t>
            </a:r>
            <a:endParaRPr lang="en-US" altLang="ja-JP" sz="1200" dirty="0" smtClean="0">
              <a:latin typeface="+mn-ea"/>
            </a:endParaRPr>
          </a:p>
          <a:p>
            <a:pPr marL="360000" lvl="1" indent="-180000">
              <a:buFont typeface="Arial" pitchFamily="34" charset="0"/>
              <a:buChar char="•"/>
            </a:pPr>
            <a:r>
              <a:rPr lang="ja-JP" altLang="en-US" sz="1200" dirty="0" smtClean="0">
                <a:latin typeface="+mn-ea"/>
              </a:rPr>
              <a:t>協力実績のある業界団体は、インドネシア商工会議所（</a:t>
            </a:r>
            <a:r>
              <a:rPr lang="en-US" altLang="ja-JP" sz="1200" dirty="0" smtClean="0">
                <a:latin typeface="+mn-ea"/>
              </a:rPr>
              <a:t>KADIN</a:t>
            </a:r>
            <a:r>
              <a:rPr lang="ja-JP" altLang="en-US" sz="1200" dirty="0" smtClean="0">
                <a:latin typeface="+mn-ea"/>
              </a:rPr>
              <a:t>）及びインドネシア</a:t>
            </a:r>
            <a:r>
              <a:rPr lang="ja-JP" altLang="en-US" sz="1200" dirty="0">
                <a:latin typeface="+mn-ea"/>
              </a:rPr>
              <a:t>・</a:t>
            </a:r>
            <a:r>
              <a:rPr lang="ja-JP" altLang="en-US" sz="1200" dirty="0" smtClean="0">
                <a:latin typeface="+mn-ea"/>
              </a:rPr>
              <a:t>ゴム産業協会（</a:t>
            </a:r>
            <a:r>
              <a:rPr lang="en-US" altLang="ja-JP" sz="1200" dirty="0" smtClean="0">
                <a:latin typeface="+mn-ea"/>
              </a:rPr>
              <a:t>GAPKINDO</a:t>
            </a:r>
            <a:r>
              <a:rPr lang="ja-JP" altLang="en-US" sz="1200" dirty="0" smtClean="0">
                <a:latin typeface="+mn-ea"/>
              </a:rPr>
              <a:t>）等</a:t>
            </a:r>
            <a:endParaRPr lang="en-US" altLang="ja-JP" sz="1200" dirty="0" smtClean="0">
              <a:latin typeface="+mn-ea"/>
            </a:endParaRPr>
          </a:p>
          <a:p>
            <a:pPr marL="360000" lvl="1" indent="-180000">
              <a:buFont typeface="Arial" pitchFamily="34" charset="0"/>
              <a:buChar char="•"/>
            </a:pPr>
            <a:r>
              <a:rPr kumimoji="1" lang="ja-JP" altLang="en-US" sz="1200" dirty="0" smtClean="0">
                <a:latin typeface="+mn-ea"/>
              </a:rPr>
              <a:t>環境省及び公共事業省とは直接の協力関係がなかったため、パートナーとなるのは困難。</a:t>
            </a:r>
            <a:endParaRPr kumimoji="1" lang="en-US" altLang="ja-JP" sz="1200" dirty="0" smtClean="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これまでの取組</a:t>
            </a:r>
            <a:r>
              <a:rPr kumimoji="1" lang="en-US" altLang="ja-JP" sz="1200" dirty="0" smtClean="0">
                <a:latin typeface="+mn-ea"/>
              </a:rPr>
              <a:t>】</a:t>
            </a:r>
          </a:p>
          <a:p>
            <a:r>
              <a:rPr lang="ja-JP" altLang="en-US" sz="1200" dirty="0" smtClean="0">
                <a:latin typeface="+mn-ea"/>
              </a:rPr>
              <a:t>　西ジャワ州における公害防止管理者制度（大気・水質）及び東ジャワ州におけるエネルギー管理士制度の構築支援等を実施。公害防止管理者制度は東ジャワ州にも普及するなどの成果が出ている。</a:t>
            </a:r>
            <a:endParaRPr lang="en-US" altLang="ja-JP" sz="1200" dirty="0" smtClean="0">
              <a:latin typeface="+mn-ea"/>
            </a:endParaRPr>
          </a:p>
          <a:p>
            <a:r>
              <a:rPr lang="ja-JP" altLang="en-US" sz="1200" dirty="0" smtClean="0">
                <a:latin typeface="+mn-ea"/>
              </a:rPr>
              <a:t>　　（政策</a:t>
            </a:r>
            <a:r>
              <a:rPr lang="ja-JP" altLang="en-US" sz="1200" dirty="0">
                <a:latin typeface="+mn-ea"/>
              </a:rPr>
              <a:t>対話</a:t>
            </a:r>
            <a:r>
              <a:rPr lang="ja-JP" altLang="en-US" sz="1200" dirty="0" smtClean="0">
                <a:latin typeface="+mn-ea"/>
              </a:rPr>
              <a:t>開催状況）</a:t>
            </a:r>
            <a:endParaRPr lang="en-US" altLang="ja-JP" sz="1200" dirty="0" smtClean="0">
              <a:latin typeface="+mn-ea"/>
            </a:endParaRPr>
          </a:p>
          <a:p>
            <a:pPr marL="540000" lvl="1" indent="-180000">
              <a:buFont typeface="Arial" pitchFamily="34" charset="0"/>
              <a:buChar char="•"/>
            </a:pPr>
            <a:r>
              <a:rPr lang="en-US" altLang="ja-JP" sz="1200" dirty="0">
                <a:latin typeface="+mn-ea"/>
              </a:rPr>
              <a:t>2010</a:t>
            </a:r>
            <a:r>
              <a:rPr lang="ja-JP" altLang="en-US" sz="1200" dirty="0">
                <a:latin typeface="+mn-ea"/>
              </a:rPr>
              <a:t>年</a:t>
            </a:r>
            <a:r>
              <a:rPr lang="en-US" altLang="ja-JP" sz="1200" dirty="0">
                <a:latin typeface="+mn-ea"/>
              </a:rPr>
              <a:t>8</a:t>
            </a:r>
            <a:r>
              <a:rPr lang="ja-JP" altLang="en-US" sz="1200" dirty="0">
                <a:latin typeface="+mn-ea"/>
              </a:rPr>
              <a:t>月</a:t>
            </a:r>
            <a:r>
              <a:rPr lang="en-US" altLang="ja-JP" sz="1200" dirty="0">
                <a:latin typeface="+mn-ea"/>
              </a:rPr>
              <a:t>3</a:t>
            </a:r>
            <a:r>
              <a:rPr lang="ja-JP" altLang="en-US" sz="1200" dirty="0">
                <a:latin typeface="+mn-ea"/>
              </a:rPr>
              <a:t>～</a:t>
            </a:r>
            <a:r>
              <a:rPr lang="en-US" altLang="ja-JP" sz="1200" dirty="0">
                <a:latin typeface="+mn-ea"/>
              </a:rPr>
              <a:t>4</a:t>
            </a:r>
            <a:r>
              <a:rPr lang="ja-JP" altLang="en-US" sz="1200" dirty="0">
                <a:latin typeface="+mn-ea"/>
              </a:rPr>
              <a:t>日：第</a:t>
            </a:r>
            <a:r>
              <a:rPr lang="en-US" altLang="ja-JP" sz="1200" dirty="0">
                <a:latin typeface="+mn-ea"/>
              </a:rPr>
              <a:t>18</a:t>
            </a:r>
            <a:r>
              <a:rPr lang="ja-JP" altLang="en-US" sz="1200" dirty="0">
                <a:latin typeface="+mn-ea"/>
              </a:rPr>
              <a:t>回ＧＡＰ政策対話（省エネ・新エネ、公害防止、リサイクル）</a:t>
            </a:r>
            <a:endParaRPr lang="en-US" altLang="ja-JP" sz="1200" dirty="0">
              <a:latin typeface="+mn-ea"/>
            </a:endParaRPr>
          </a:p>
          <a:p>
            <a:pPr marL="540000" lvl="1" indent="-180000">
              <a:buFont typeface="Arial" pitchFamily="34" charset="0"/>
              <a:buChar char="•"/>
            </a:pPr>
            <a:r>
              <a:rPr lang="en-US" altLang="ja-JP" sz="1200" dirty="0">
                <a:latin typeface="+mn-ea"/>
              </a:rPr>
              <a:t>2012</a:t>
            </a:r>
            <a:r>
              <a:rPr lang="ja-JP" altLang="en-US" sz="1200" dirty="0" smtClean="0">
                <a:latin typeface="+mn-ea"/>
              </a:rPr>
              <a:t>年</a:t>
            </a:r>
            <a:r>
              <a:rPr lang="en-US" altLang="ja-JP" sz="1200" dirty="0" smtClean="0">
                <a:latin typeface="+mn-ea"/>
              </a:rPr>
              <a:t>11</a:t>
            </a:r>
            <a:r>
              <a:rPr lang="ja-JP" altLang="en-US" sz="1200" dirty="0" smtClean="0">
                <a:latin typeface="+mn-ea"/>
              </a:rPr>
              <a:t>月</a:t>
            </a:r>
            <a:r>
              <a:rPr lang="en-US" altLang="ja-JP" sz="1200" dirty="0" smtClean="0">
                <a:latin typeface="+mn-ea"/>
              </a:rPr>
              <a:t>29</a:t>
            </a:r>
            <a:r>
              <a:rPr lang="ja-JP" altLang="en-US" sz="1200" dirty="0" smtClean="0">
                <a:latin typeface="+mn-ea"/>
              </a:rPr>
              <a:t>日：第</a:t>
            </a:r>
            <a:r>
              <a:rPr lang="en-US" altLang="ja-JP" sz="1200" dirty="0" smtClean="0">
                <a:latin typeface="+mn-ea"/>
              </a:rPr>
              <a:t>19</a:t>
            </a:r>
            <a:r>
              <a:rPr lang="ja-JP" altLang="en-US" sz="1200" dirty="0" smtClean="0">
                <a:latin typeface="+mn-ea"/>
              </a:rPr>
              <a:t>回ＧＡＰ政策対話（工業団地の排水処理、尼グリーン産業化政策）</a:t>
            </a:r>
            <a:endParaRPr lang="en-US" altLang="ja-JP" sz="1200" dirty="0">
              <a:latin typeface="+mn-ea"/>
            </a:endParaRPr>
          </a:p>
          <a:p>
            <a:endParaRPr kumimoji="1" lang="en-US" altLang="ja-JP" sz="1200" dirty="0" smtClean="0">
              <a:latin typeface="+mn-ea"/>
            </a:endParaRPr>
          </a:p>
          <a:p>
            <a:r>
              <a:rPr kumimoji="1" lang="en-US" altLang="ja-JP" sz="1200" dirty="0" smtClean="0">
                <a:latin typeface="+mn-ea"/>
              </a:rPr>
              <a:t>【</a:t>
            </a:r>
            <a:r>
              <a:rPr kumimoji="1" lang="ja-JP" altLang="en-US" sz="1200" dirty="0" smtClean="0">
                <a:latin typeface="+mn-ea"/>
              </a:rPr>
              <a:t>今後の取組案</a:t>
            </a:r>
            <a:r>
              <a:rPr kumimoji="1" lang="en-US" altLang="ja-JP" sz="1200" dirty="0" smtClean="0">
                <a:latin typeface="+mn-ea"/>
              </a:rPr>
              <a:t>】</a:t>
            </a:r>
          </a:p>
          <a:p>
            <a:pPr marL="540000" indent="-180000">
              <a:buFont typeface="Wingdings" pitchFamily="2" charset="2"/>
              <a:buChar char="Ø"/>
            </a:pPr>
            <a:r>
              <a:rPr lang="ja-JP" altLang="en-US" sz="1200" dirty="0" smtClean="0">
                <a:latin typeface="+mn-ea"/>
              </a:rPr>
              <a:t>工業省及び</a:t>
            </a:r>
            <a:r>
              <a:rPr lang="ja-JP" altLang="en-US" sz="1200" dirty="0">
                <a:latin typeface="+mn-ea"/>
              </a:rPr>
              <a:t>ＫＡＤＩＮ</a:t>
            </a:r>
            <a:r>
              <a:rPr lang="ja-JP" altLang="en-US" sz="1200" dirty="0" smtClean="0">
                <a:latin typeface="+mn-ea"/>
              </a:rPr>
              <a:t>と連携</a:t>
            </a:r>
            <a:r>
              <a:rPr lang="ja-JP" altLang="en-US" sz="1200" dirty="0">
                <a:latin typeface="+mn-ea"/>
              </a:rPr>
              <a:t>し、</a:t>
            </a:r>
            <a:r>
              <a:rPr lang="ja-JP" altLang="en-US" sz="1200" dirty="0" smtClean="0">
                <a:latin typeface="+mn-ea"/>
              </a:rPr>
              <a:t>セミナー開催やＫＡＤＩＮ等のウェブサイトからの技術紹介を通じて、地方局から提供された企業の技術情報をＰＲする。</a:t>
            </a:r>
            <a:endParaRPr lang="en-US" altLang="ja-JP" sz="1200" dirty="0" smtClean="0">
              <a:latin typeface="+mn-ea"/>
            </a:endParaRPr>
          </a:p>
          <a:p>
            <a:pPr marL="540000" lvl="1"/>
            <a:r>
              <a:rPr lang="ja-JP" altLang="en-US" sz="1200" dirty="0" smtClean="0">
                <a:latin typeface="+mn-ea"/>
              </a:rPr>
              <a:t>（メモ）</a:t>
            </a:r>
            <a:endParaRPr lang="en-US" altLang="ja-JP" sz="1200" dirty="0" smtClean="0">
              <a:latin typeface="+mn-ea"/>
            </a:endParaRPr>
          </a:p>
          <a:p>
            <a:pPr marL="720000" lvl="1" indent="-180000">
              <a:buFont typeface="Arial" pitchFamily="34" charset="0"/>
              <a:buChar char="•"/>
            </a:pPr>
            <a:r>
              <a:rPr lang="ja-JP" altLang="en-US" sz="1200" dirty="0" smtClean="0">
                <a:latin typeface="+mn-ea"/>
              </a:rPr>
              <a:t>第</a:t>
            </a:r>
            <a:r>
              <a:rPr lang="en-US" altLang="ja-JP" sz="1200" dirty="0" smtClean="0">
                <a:latin typeface="+mn-ea"/>
              </a:rPr>
              <a:t>19</a:t>
            </a:r>
            <a:r>
              <a:rPr lang="ja-JP" altLang="en-US" sz="1200" dirty="0" smtClean="0">
                <a:latin typeface="+mn-ea"/>
              </a:rPr>
              <a:t>回ＧＡＰ政策対話において、ジャカルタ郊外の工業団地で実証中であった省スペースかつ汚泥処理の不要な排水処理技術を紹介したところ、具体的な技術紹介を歓迎された。</a:t>
            </a:r>
            <a:endParaRPr lang="en-US" altLang="ja-JP" sz="1200" dirty="0" smtClean="0">
              <a:latin typeface="+mn-ea"/>
            </a:endParaRPr>
          </a:p>
          <a:p>
            <a:pPr marL="720000" lvl="1" indent="-180000">
              <a:buFont typeface="Arial" pitchFamily="34" charset="0"/>
              <a:buChar char="•"/>
            </a:pPr>
            <a:r>
              <a:rPr lang="ja-JP" altLang="en-US" sz="1200" dirty="0" smtClean="0">
                <a:latin typeface="+mn-ea"/>
              </a:rPr>
              <a:t>工業省は</a:t>
            </a:r>
            <a:r>
              <a:rPr lang="en-US" altLang="ja-JP" sz="1200" dirty="0" smtClean="0">
                <a:latin typeface="+mn-ea"/>
              </a:rPr>
              <a:t>2007</a:t>
            </a:r>
            <a:r>
              <a:rPr lang="ja-JP" altLang="en-US" sz="1200" dirty="0" smtClean="0">
                <a:latin typeface="+mn-ea"/>
              </a:rPr>
              <a:t>年から、尼企業の環境設備導入を促進するための補助金制度を実施している。省エネ効果や資源の有効活用（排水リサイクル等）が審査のポイントとなるので、日本の環境配慮型技術も商機があり得る。</a:t>
            </a:r>
            <a:endParaRPr lang="en-US" altLang="ja-JP" sz="1200" dirty="0" smtClean="0">
              <a:latin typeface="+mn-ea"/>
            </a:endParaRPr>
          </a:p>
          <a:p>
            <a:pPr marL="720000" lvl="1" indent="-180000">
              <a:buFont typeface="Arial" pitchFamily="34" charset="0"/>
              <a:buChar char="•"/>
            </a:pPr>
            <a:r>
              <a:rPr kumimoji="1" lang="ja-JP" altLang="en-US" sz="1200" dirty="0" smtClean="0">
                <a:latin typeface="+mn-ea"/>
              </a:rPr>
              <a:t>既存技術や高コストな技術は敬遠されるので、企業には、独自性と価格に対する合理的な説明が求められる。</a:t>
            </a:r>
            <a:endParaRPr kumimoji="1" lang="en-US" altLang="ja-JP" sz="1200" dirty="0" smtClean="0">
              <a:latin typeface="+mn-ea"/>
            </a:endParaRPr>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Tree>
    <p:extLst>
      <p:ext uri="{BB962C8B-B14F-4D97-AF65-F5344CB8AC3E}">
        <p14:creationId xmlns:p14="http://schemas.microsoft.com/office/powerpoint/2010/main" val="319727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2564</TotalTime>
  <Words>572</Words>
  <Application>Microsoft Office PowerPoint</Application>
  <PresentationFormat>画面に合わせる (4:3)</PresentationFormat>
  <Paragraphs>210</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リゾート</vt:lpstr>
      <vt:lpstr>Green Aid Plan (GAP)  /Green Partnership Program (GPP) の進め方（案）</vt:lpstr>
      <vt:lpstr>１．GAPの経緯（1992～2010）</vt:lpstr>
      <vt:lpstr>２．GAP/GPPの現状（2011～）</vt:lpstr>
      <vt:lpstr>３－１．今後の進め方</vt:lpstr>
      <vt:lpstr>３－２．今後の進め方（ビジネスマッチング）</vt:lpstr>
      <vt:lpstr>４．GAP/GPP政策対話等の開催状況（2011～2012）</vt:lpstr>
      <vt:lpstr>５－１．国別状況（タイ）</vt:lpstr>
      <vt:lpstr>５－２．国別状況（ベトナム）</vt:lpstr>
      <vt:lpstr>５－３．国別状況（インドネシア）</vt:lpstr>
      <vt:lpstr>５－４．国別状況（マレーシア）</vt:lpstr>
    </vt:vector>
  </TitlesOfParts>
  <Company>METI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Aid Plan (GAP) /Green Partnership  Program (GPP) について</dc:title>
  <dc:creator>METI</dc:creator>
  <cp:lastModifiedBy>METI</cp:lastModifiedBy>
  <cp:revision>152</cp:revision>
  <dcterms:created xsi:type="dcterms:W3CDTF">2013-01-23T06:40:45Z</dcterms:created>
  <dcterms:modified xsi:type="dcterms:W3CDTF">2013-02-12T04:10:02Z</dcterms:modified>
</cp:coreProperties>
</file>