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EAE9F7"/>
    <a:srgbClr val="FFFFFF"/>
    <a:srgbClr val="CCFFFF"/>
    <a:srgbClr val="CCECFF"/>
    <a:srgbClr val="FF9900"/>
    <a:srgbClr val="00CC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320" autoAdjust="0"/>
  </p:normalViewPr>
  <p:slideViewPr>
    <p:cSldViewPr>
      <p:cViewPr>
        <p:scale>
          <a:sx n="100" d="100"/>
          <a:sy n="100" d="100"/>
        </p:scale>
        <p:origin x="-1536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21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t" anchorCtr="0" compatLnSpc="1">
            <a:prstTxWarp prst="textNoShape">
              <a:avLst/>
            </a:prstTxWarp>
          </a:bodyPr>
          <a:lstStyle>
            <a:lvl1pPr defTabSz="908050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 bwMode="auto">
          <a:xfrm>
            <a:off x="3813175" y="0"/>
            <a:ext cx="2921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/>
            </a:lvl1pPr>
          </a:lstStyle>
          <a:p>
            <a:pPr>
              <a:defRPr/>
            </a:pPr>
            <a:fld id="{F691D2F2-B401-48AC-917D-976CBBA186E0}" type="datetimeFigureOut">
              <a:rPr lang="ja-JP" altLang="en-US"/>
              <a:pPr>
                <a:defRPr/>
              </a:pPr>
              <a:t>2012/1/17</a:t>
            </a:fld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1363"/>
            <a:ext cx="2774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 bwMode="auto">
          <a:xfrm>
            <a:off x="671513" y="4686300"/>
            <a:ext cx="5392737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 bwMode="auto">
          <a:xfrm>
            <a:off x="0" y="9372600"/>
            <a:ext cx="2921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b" anchorCtr="0" compatLnSpc="1">
            <a:prstTxWarp prst="textNoShape">
              <a:avLst/>
            </a:prstTxWarp>
          </a:bodyPr>
          <a:lstStyle>
            <a:lvl1pPr defTabSz="908050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 bwMode="auto">
          <a:xfrm>
            <a:off x="3813175" y="9372600"/>
            <a:ext cx="2921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/>
            </a:lvl1pPr>
          </a:lstStyle>
          <a:p>
            <a:pPr>
              <a:defRPr/>
            </a:pPr>
            <a:fld id="{AC99E490-8C4B-49EA-BAD7-820F68819C0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F414E-0A28-42D6-B890-BDEB8BC8654A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EDBD8-BA88-43A0-BB9C-697B60A51A91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34A50-8CDC-4D9B-8320-AF7F37ABE9A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74DD-1259-4462-A966-D634B5E56201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2FB4-BD88-4B80-8BC4-8B38E2F06CF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2399E-7E89-48C9-8542-6D531759FC93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3AF6-D93C-4B1A-A973-331C2FAE369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96EC-BE66-4696-9ED8-70133BDF4DA8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21CF3-0EB5-4EEC-AA02-EB36A179424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B459-D425-47B0-A7EB-AEAF6AABCD56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3461-36CE-4CBE-8474-9C51017F3F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554CD-9973-40D1-B628-EF4FB5C64B87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91E42-819C-468F-8526-98C2C33146F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2BEA-50E3-48FE-B9ED-DFBDF50C9282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1898B-F54E-4FB9-B216-C2AEC14504E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F1EEB-EBDB-486A-A863-557B5FB45F73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0E85-3429-4847-9299-5A2695C8CEF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D43D-9EFE-44B5-B26C-A032D39992E1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C532-6C21-459C-88DE-101385F0AC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36E57-238D-47C6-B753-7EADAD60EC6A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5558-A12A-455E-A57C-FAAAF9FB7A8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4D6C-9C6D-4994-BD32-50A412E97B86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B2EF-EDAD-47B3-9F71-A1B0C2B48A6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3CD845-5B98-4B65-937E-AEC343532240}" type="datetimeFigureOut">
              <a:rPr lang="ja-JP" altLang="en-US"/>
              <a:pPr>
                <a:defRPr/>
              </a:pPr>
              <a:t>2012/1/17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41232C-E194-450E-8CF6-2B7F914D0FA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9"/>
          <p:cNvSpPr>
            <a:spLocks noChangeArrowheads="1"/>
          </p:cNvSpPr>
          <p:nvPr/>
        </p:nvSpPr>
        <p:spPr bwMode="auto">
          <a:xfrm>
            <a:off x="0" y="3381375"/>
            <a:ext cx="68580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b="1" dirty="0">
                <a:solidFill>
                  <a:srgbClr val="00B050"/>
                </a:solidFill>
                <a:latin typeface="ＭＳ Ｐゴシック" charset="-128"/>
              </a:rPr>
              <a:t>【日　 時】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　平成２４年１月３１日（火）１３：３０～１６：００</a:t>
            </a:r>
            <a:endParaRPr lang="en-US" altLang="ja-JP" sz="1000" dirty="0">
              <a:solidFill>
                <a:srgbClr val="00B050"/>
              </a:solidFill>
              <a:latin typeface="ＭＳ Ｐゴシック" charset="-128"/>
            </a:endParaRPr>
          </a:p>
          <a:p>
            <a:endParaRPr lang="ja-JP" altLang="en-US" sz="600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b="1" dirty="0">
                <a:solidFill>
                  <a:srgbClr val="00B050"/>
                </a:solidFill>
                <a:latin typeface="ＭＳ Ｐゴシック" charset="-128"/>
              </a:rPr>
              <a:t>【会　 場】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　福岡朝日</a:t>
            </a:r>
            <a:r>
              <a:rPr lang="ja-JP" altLang="en-US" sz="1000" dirty="0" smtClean="0">
                <a:solidFill>
                  <a:srgbClr val="00B050"/>
                </a:solidFill>
                <a:latin typeface="ＭＳ Ｐゴシック" charset="-128"/>
              </a:rPr>
              <a:t>ビル　</a:t>
            </a:r>
            <a:r>
              <a:rPr lang="ja-JP" altLang="en-US" sz="1000" dirty="0" smtClean="0">
                <a:solidFill>
                  <a:srgbClr val="00B050"/>
                </a:solidFill>
                <a:latin typeface="ＭＳ Ｐゴシック" charset="-128"/>
              </a:rPr>
              <a:t>（地下１Ｆ－１３号室）</a:t>
            </a:r>
            <a:endParaRPr lang="ja-JP" altLang="en-US" sz="1000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　　　　　　　〒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812-0011 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福岡市博多区博多駅前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2-1-1</a:t>
            </a:r>
          </a:p>
          <a:p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                TEL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：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092-431-1260 FAX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：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092-441-3314</a:t>
            </a:r>
          </a:p>
          <a:p>
            <a:endParaRPr lang="en-US" altLang="ja-JP" sz="500" b="1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b="1" dirty="0">
                <a:solidFill>
                  <a:srgbClr val="00B050"/>
                </a:solidFill>
                <a:latin typeface="ＭＳ Ｐゴシック" charset="-128"/>
              </a:rPr>
              <a:t>【定　 員】　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180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名（無料）　</a:t>
            </a:r>
            <a:r>
              <a:rPr lang="ja-JP" altLang="en-US" sz="1100" dirty="0">
                <a:solidFill>
                  <a:srgbClr val="00B050"/>
                </a:solidFill>
                <a:latin typeface="ＭＳ Ｐゴシック" charset="-128"/>
              </a:rPr>
              <a:t>　</a:t>
            </a:r>
            <a:endParaRPr lang="en-US" altLang="ja-JP" sz="1100" dirty="0">
              <a:solidFill>
                <a:srgbClr val="00B050"/>
              </a:solidFill>
              <a:latin typeface="ＭＳ Ｐゴシック" charset="-128"/>
            </a:endParaRPr>
          </a:p>
          <a:p>
            <a:endParaRPr lang="ja-JP" altLang="en-US" sz="500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b="1" dirty="0">
                <a:solidFill>
                  <a:srgbClr val="00B050"/>
                </a:solidFill>
                <a:latin typeface="ＭＳ Ｐゴシック" charset="-128"/>
              </a:rPr>
              <a:t>【お申込】　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裏面の申込書で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FAX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（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093-643-2547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）または、</a:t>
            </a:r>
            <a:endParaRPr lang="en-US" altLang="ja-JP" sz="1000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　　　　　　　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E-mail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（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MCTR-HO-KYS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＠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cc.mctr.co.jp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）にて、</a:t>
            </a:r>
            <a:endParaRPr lang="en-US" altLang="ja-JP" sz="1000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　　　　　　　</a:t>
            </a:r>
            <a:r>
              <a:rPr lang="en-US" altLang="ja-JP" sz="1000" b="1" u="sng" dirty="0">
                <a:solidFill>
                  <a:srgbClr val="00B050"/>
                </a:solidFill>
                <a:latin typeface="ＭＳ Ｐゴシック" charset="-128"/>
              </a:rPr>
              <a:t>1</a:t>
            </a:r>
            <a:r>
              <a:rPr lang="ja-JP" altLang="en-US" sz="1000" b="1" u="sng" dirty="0">
                <a:solidFill>
                  <a:srgbClr val="00B050"/>
                </a:solidFill>
                <a:latin typeface="ＭＳ Ｐゴシック" charset="-128"/>
              </a:rPr>
              <a:t>月２７日（金）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までに、お申し込みください。</a:t>
            </a:r>
            <a:endParaRPr lang="en-US" altLang="ja-JP" sz="1000" dirty="0">
              <a:solidFill>
                <a:srgbClr val="00B050"/>
              </a:solidFill>
              <a:latin typeface="ＭＳ Ｐゴシック" charset="-128"/>
            </a:endParaRPr>
          </a:p>
          <a:p>
            <a:endParaRPr lang="en-US" altLang="ja-JP" sz="400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b="1" dirty="0">
                <a:solidFill>
                  <a:srgbClr val="00B050"/>
                </a:solidFill>
                <a:latin typeface="ＭＳ Ｐゴシック" charset="-128"/>
              </a:rPr>
              <a:t>【主</a:t>
            </a:r>
            <a:r>
              <a:rPr lang="ja-JP" altLang="en-US" sz="900" b="1" dirty="0">
                <a:solidFill>
                  <a:srgbClr val="00B050"/>
                </a:solidFill>
                <a:latin typeface="ＭＳ Ｐゴシック" charset="-128"/>
              </a:rPr>
              <a:t>  </a:t>
            </a:r>
            <a:r>
              <a:rPr lang="ja-JP" altLang="en-US" sz="1000" b="1" dirty="0">
                <a:solidFill>
                  <a:srgbClr val="00B050"/>
                </a:solidFill>
                <a:latin typeface="ＭＳ Ｐゴシック" charset="-128"/>
              </a:rPr>
              <a:t>催】　 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九州経済産業局</a:t>
            </a:r>
          </a:p>
          <a:p>
            <a:endParaRPr lang="en-US" altLang="ja-JP" sz="400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b="1" dirty="0">
                <a:solidFill>
                  <a:srgbClr val="00B050"/>
                </a:solidFill>
                <a:latin typeface="ＭＳ Ｐゴシック" charset="-128"/>
              </a:rPr>
              <a:t>【事務局</a:t>
            </a:r>
            <a:r>
              <a:rPr lang="en-US" altLang="ja-JP" sz="1000" b="1" dirty="0">
                <a:solidFill>
                  <a:srgbClr val="00B050"/>
                </a:solidFill>
                <a:latin typeface="ＭＳ Ｐゴシック" charset="-128"/>
              </a:rPr>
              <a:t>】 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（株）三菱化学テクノリサーチ（担当：増田、谷口）</a:t>
            </a:r>
            <a:endParaRPr lang="en-US" altLang="ja-JP" sz="1000" dirty="0">
              <a:solidFill>
                <a:srgbClr val="00B050"/>
              </a:solidFill>
              <a:latin typeface="ＭＳ Ｐゴシック" charset="-128"/>
            </a:endParaRPr>
          </a:p>
          <a:p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　　　　　　　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TEL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：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093-643-2546   FAX</a:t>
            </a:r>
            <a:r>
              <a:rPr lang="ja-JP" altLang="en-US" sz="1000" dirty="0">
                <a:solidFill>
                  <a:srgbClr val="00B050"/>
                </a:solidFill>
                <a:latin typeface="ＭＳ Ｐゴシック" charset="-128"/>
              </a:rPr>
              <a:t>：</a:t>
            </a:r>
            <a:r>
              <a:rPr lang="en-US" altLang="ja-JP" sz="1000" dirty="0">
                <a:solidFill>
                  <a:srgbClr val="00B050"/>
                </a:solidFill>
                <a:latin typeface="ＭＳ Ｐゴシック" charset="-128"/>
              </a:rPr>
              <a:t>093-643-2547</a:t>
            </a:r>
          </a:p>
        </p:txBody>
      </p:sp>
      <p:cxnSp>
        <p:nvCxnSpPr>
          <p:cNvPr id="40" name="直線コネクタ 39"/>
          <p:cNvCxnSpPr/>
          <p:nvPr/>
        </p:nvCxnSpPr>
        <p:spPr bwMode="auto">
          <a:xfrm>
            <a:off x="66517" y="3347864"/>
            <a:ext cx="3473026" cy="0"/>
          </a:xfrm>
          <a:prstGeom prst="line">
            <a:avLst/>
          </a:prstGeom>
          <a:ln w="3175" cmpd="sng">
            <a:solidFill>
              <a:srgbClr val="00B050"/>
            </a:solidFill>
            <a:bevel/>
            <a:tailEnd type="oval"/>
          </a:ln>
          <a:scene3d>
            <a:camera prst="orthographicFront"/>
            <a:lightRig rig="twoPt" dir="t"/>
          </a:scene3d>
          <a:sp3d>
            <a:bevelB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 bwMode="auto">
          <a:xfrm>
            <a:off x="69283" y="3635896"/>
            <a:ext cx="3473026" cy="0"/>
          </a:xfrm>
          <a:prstGeom prst="line">
            <a:avLst/>
          </a:prstGeom>
          <a:ln w="3175" cmpd="sng">
            <a:solidFill>
              <a:srgbClr val="00B050"/>
            </a:solidFill>
            <a:bevel/>
            <a:tailEnd type="oval"/>
          </a:ln>
          <a:scene3d>
            <a:camera prst="orthographicFront"/>
            <a:lightRig rig="twoPt" dir="t"/>
          </a:scene3d>
          <a:sp3d>
            <a:bevelB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 bwMode="auto">
          <a:xfrm>
            <a:off x="66980" y="4139952"/>
            <a:ext cx="3473025" cy="0"/>
          </a:xfrm>
          <a:prstGeom prst="line">
            <a:avLst/>
          </a:prstGeom>
          <a:ln w="3175" cmpd="sng">
            <a:solidFill>
              <a:srgbClr val="00B050"/>
            </a:solidFill>
            <a:bevel/>
            <a:tailEnd type="oval"/>
          </a:ln>
          <a:scene3d>
            <a:camera prst="orthographicFront"/>
            <a:lightRig rig="twoPt" dir="t"/>
          </a:scene3d>
          <a:sp3d>
            <a:bevelB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 bwMode="auto">
          <a:xfrm>
            <a:off x="66980" y="4389438"/>
            <a:ext cx="3473025" cy="0"/>
          </a:xfrm>
          <a:prstGeom prst="line">
            <a:avLst/>
          </a:prstGeom>
          <a:ln w="3175" cmpd="sng">
            <a:solidFill>
              <a:srgbClr val="00B050"/>
            </a:solidFill>
            <a:bevel/>
            <a:tailEnd type="oval"/>
          </a:ln>
          <a:scene3d>
            <a:camera prst="orthographicFront"/>
            <a:lightRig rig="twoPt" dir="t"/>
          </a:scene3d>
          <a:sp3d>
            <a:bevelB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 bwMode="auto">
          <a:xfrm>
            <a:off x="66980" y="4932040"/>
            <a:ext cx="3473025" cy="0"/>
          </a:xfrm>
          <a:prstGeom prst="line">
            <a:avLst/>
          </a:prstGeom>
          <a:ln w="3175" cmpd="sng">
            <a:solidFill>
              <a:srgbClr val="00B050"/>
            </a:solidFill>
            <a:bevel/>
            <a:tailEnd type="oval"/>
          </a:ln>
          <a:scene3d>
            <a:camera prst="orthographicFront"/>
            <a:lightRig rig="twoPt" dir="t"/>
          </a:scene3d>
          <a:sp3d>
            <a:bevelB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 Box 81"/>
          <p:cNvSpPr txBox="1">
            <a:spLocks noChangeArrowheads="1"/>
          </p:cNvSpPr>
          <p:nvPr/>
        </p:nvSpPr>
        <p:spPr bwMode="auto">
          <a:xfrm>
            <a:off x="0" y="1588"/>
            <a:ext cx="6858000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ＭＳ Ｐゴシック" charset="-128"/>
              </a:rPr>
              <a:t>特定特殊自動車排出ガス規制対策セミナー</a:t>
            </a:r>
          </a:p>
          <a:p>
            <a:pPr algn="ctr"/>
            <a:r>
              <a:rPr lang="ja-JP" altLang="en-US" sz="1600" b="1">
                <a:solidFill>
                  <a:schemeClr val="bg1"/>
                </a:solidFill>
                <a:latin typeface="ＭＳ Ｐゴシック" charset="-128"/>
              </a:rPr>
              <a:t>～特定特殊自動車（建機、農機、フォークリフトなど）の環境対策～</a:t>
            </a:r>
          </a:p>
        </p:txBody>
      </p:sp>
      <p:graphicFrame>
        <p:nvGraphicFramePr>
          <p:cNvPr id="2222" name="Group 174"/>
          <p:cNvGraphicFramePr>
            <a:graphicFrameLocks noGrp="1"/>
          </p:cNvGraphicFramePr>
          <p:nvPr/>
        </p:nvGraphicFramePr>
        <p:xfrm>
          <a:off x="0" y="5867400"/>
          <a:ext cx="6858000" cy="2852420"/>
        </p:xfrm>
        <a:graphic>
          <a:graphicData uri="http://schemas.openxmlformats.org/drawingml/2006/table">
            <a:tbl>
              <a:tblPr/>
              <a:tblGrid>
                <a:gridCol w="1066800"/>
                <a:gridCol w="579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時　　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演題・講演者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13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 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～</a:t>
                      </a:r>
                      <a:endParaRPr kumimoji="1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       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13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35</a:t>
                      </a: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主催者挨拶　</a:t>
                      </a:r>
                      <a:endParaRPr kumimoji="1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　　　　　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九州経済産業局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資源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エネルギー環境部　環境対策課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　　　　　　　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課長　松崎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治洋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13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35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～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       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  　　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14：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『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オフロード法の概要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』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zh-TW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経済産業省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zh-TW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産業技術環境局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zh-TW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環境指導室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　　　　　　　　　　　　　　　　　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</a:t>
                      </a:r>
                      <a:r>
                        <a:rPr kumimoji="1" lang="zh-TW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森川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zh-TW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裕介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zh-TW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氏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 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～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       　　　　　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　　1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『九州地域のオフロード法への対応状況及び対応事例』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株式会社三菱化学テクノリサーチ　九州センター　　　　　　　　　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主席研究員　荒川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文隆　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氏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休憩　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10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40 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～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</a:t>
                      </a: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『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ハイブリッド車の紹介とコマツの排ガス規制エンジンの開発</a:t>
                      </a:r>
                      <a:r>
                        <a:rPr kumimoji="1" lang="ja-JP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について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』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株式会社小松製作所　開発本部　エンジン開発センタ 　企画室　担当部長　田村　好美　氏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コマツ建機販売株式会社　マーケティング部　　　　　　　　　　　　　担当課長　桶谷　文勇　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20  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～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1</a:t>
                      </a: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『 </a:t>
                      </a:r>
                      <a:r>
                        <a:rPr kumimoji="1" lang="ja-JP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フォークリフトのオフロード法対応状況と電動車・ハイブリッド車のご紹介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』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株式会社豊田自動織機　トヨタＬ＆Ｆカンパニー　国内営業部　　　　　　課長　池辺   　明　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40 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～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    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 　　　　　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16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：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『 </a:t>
                      </a:r>
                      <a:r>
                        <a:rPr kumimoji="1" lang="ja-JP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東谷鉱山におけるオフロード法への対応状況について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』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 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三菱マテリアル株式会社　東谷鉱山　鉱山一課　　 　　　　　　　　　　　　課長　立川　和法　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9F7"/>
                    </a:solidFill>
                  </a:tcPr>
                </a:tc>
              </a:tr>
            </a:tbl>
          </a:graphicData>
        </a:graphic>
      </p:graphicFrame>
      <p:cxnSp>
        <p:nvCxnSpPr>
          <p:cNvPr id="61" name="直線コネクタ 60"/>
          <p:cNvCxnSpPr/>
          <p:nvPr/>
        </p:nvCxnSpPr>
        <p:spPr bwMode="auto">
          <a:xfrm>
            <a:off x="68263" y="5148064"/>
            <a:ext cx="3473450" cy="0"/>
          </a:xfrm>
          <a:prstGeom prst="line">
            <a:avLst/>
          </a:prstGeom>
          <a:ln w="3175" cmpd="sng">
            <a:solidFill>
              <a:srgbClr val="00B050"/>
            </a:solidFill>
            <a:bevel/>
            <a:tailEnd type="oval"/>
          </a:ln>
          <a:scene3d>
            <a:camera prst="orthographicFront"/>
            <a:lightRig rig="twoPt" dir="t"/>
          </a:scene3d>
          <a:sp3d>
            <a:bevelB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7" name="テキスト ボックス 7"/>
          <p:cNvSpPr txBox="1">
            <a:spLocks noChangeArrowheads="1"/>
          </p:cNvSpPr>
          <p:nvPr/>
        </p:nvSpPr>
        <p:spPr bwMode="auto">
          <a:xfrm>
            <a:off x="115888" y="2168525"/>
            <a:ext cx="66262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ja-JP" sz="1200" b="1" dirty="0">
                <a:solidFill>
                  <a:srgbClr val="0070C0"/>
                </a:solidFill>
                <a:latin typeface="ＭＳ ゴシック" pitchFamily="49" charset="-128"/>
                <a:ea typeface="ＭＳ ゴシック" pitchFamily="49" charset="-128"/>
              </a:rPr>
              <a:t>　2006年4月に施行された「特定特殊自動車排出ガスの規制等に関する法律」(通称:オフロード法)の省令等の一部改正が2011年10月から施行されました。</a:t>
            </a:r>
          </a:p>
          <a:p>
            <a:pPr>
              <a:lnSpc>
                <a:spcPts val="1600"/>
              </a:lnSpc>
            </a:pPr>
            <a:r>
              <a:rPr lang="ja-JP" altLang="ja-JP" sz="1200" b="1" dirty="0">
                <a:solidFill>
                  <a:srgbClr val="0070C0"/>
                </a:solidFill>
                <a:latin typeface="ＭＳ ゴシック" pitchFamily="49" charset="-128"/>
                <a:ea typeface="ＭＳ ゴシック" pitchFamily="49" charset="-128"/>
              </a:rPr>
              <a:t>　当セミナーでは、法制度の概要、事前に実施したアンケート結果の報告、メーカーや使用者サイドの取組み等について講演を行います。</a:t>
            </a:r>
          </a:p>
          <a:p>
            <a:pPr>
              <a:lnSpc>
                <a:spcPts val="1600"/>
              </a:lnSpc>
            </a:pPr>
            <a:r>
              <a:rPr lang="ja-JP" altLang="ja-JP" sz="1200" b="1" dirty="0">
                <a:solidFill>
                  <a:srgbClr val="0070C0"/>
                </a:solidFill>
                <a:latin typeface="ＭＳ ゴシック" pitchFamily="49" charset="-128"/>
                <a:ea typeface="ＭＳ ゴシック" pitchFamily="49" charset="-128"/>
              </a:rPr>
              <a:t>　多数のご来場をお待ちしております。</a:t>
            </a:r>
          </a:p>
        </p:txBody>
      </p:sp>
      <p:pic>
        <p:nvPicPr>
          <p:cNvPr id="2088" name="Picture 2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4900" y="3419475"/>
            <a:ext cx="3127375" cy="2151063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089" name="Picture 28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7200" y="846138"/>
            <a:ext cx="1008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0" name="Picture 28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888" y="936625"/>
            <a:ext cx="155733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1" name="Picture 2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3238" y="782638"/>
            <a:ext cx="10810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2" name="Picture 290" descr="21ILAK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34050" y="835025"/>
            <a:ext cx="9207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291" descr="21ILAK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21163" y="909638"/>
            <a:ext cx="1368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4" name="AutoShape 292"/>
          <p:cNvSpPr>
            <a:spLocks noChangeArrowheads="1"/>
          </p:cNvSpPr>
          <p:nvPr/>
        </p:nvSpPr>
        <p:spPr bwMode="auto">
          <a:xfrm>
            <a:off x="765175" y="1908175"/>
            <a:ext cx="1152525" cy="215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200" b="1"/>
              <a:t>建設機械</a:t>
            </a:r>
          </a:p>
        </p:txBody>
      </p:sp>
      <p:sp>
        <p:nvSpPr>
          <p:cNvPr id="2095" name="AutoShape 294"/>
          <p:cNvSpPr>
            <a:spLocks noChangeArrowheads="1"/>
          </p:cNvSpPr>
          <p:nvPr/>
        </p:nvSpPr>
        <p:spPr bwMode="auto">
          <a:xfrm>
            <a:off x="2781300" y="1908175"/>
            <a:ext cx="1152525" cy="215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200" b="1"/>
              <a:t>農業機械</a:t>
            </a:r>
          </a:p>
        </p:txBody>
      </p:sp>
      <p:sp>
        <p:nvSpPr>
          <p:cNvPr id="2096" name="AutoShape 295"/>
          <p:cNvSpPr>
            <a:spLocks noChangeArrowheads="1"/>
          </p:cNvSpPr>
          <p:nvPr/>
        </p:nvSpPr>
        <p:spPr bwMode="auto">
          <a:xfrm>
            <a:off x="5084763" y="1908175"/>
            <a:ext cx="1152525" cy="215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200" b="1"/>
              <a:t>産業・輸送機械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2"/>
          <p:cNvSpPr>
            <a:spLocks noChangeArrowheads="1"/>
          </p:cNvSpPr>
          <p:nvPr/>
        </p:nvSpPr>
        <p:spPr bwMode="auto">
          <a:xfrm>
            <a:off x="0" y="0"/>
            <a:ext cx="6858000" cy="755650"/>
          </a:xfrm>
          <a:prstGeom prst="rect">
            <a:avLst/>
          </a:prstGeom>
          <a:solidFill>
            <a:schemeClr val="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ja-JP" altLang="en-US" sz="1600" b="1">
                <a:solidFill>
                  <a:schemeClr val="bg1"/>
                </a:solidFill>
                <a:latin typeface="ＭＳ Ｐゴシック" charset="-128"/>
              </a:rPr>
              <a:t>特定特殊自動車排出ガス規制対策セミナー</a:t>
            </a:r>
          </a:p>
          <a:p>
            <a:pPr algn="ctr">
              <a:lnSpc>
                <a:spcPct val="90000"/>
              </a:lnSpc>
            </a:pPr>
            <a:r>
              <a:rPr lang="ja-JP" altLang="en-US" sz="1600" b="1">
                <a:solidFill>
                  <a:schemeClr val="bg1"/>
                </a:solidFill>
                <a:latin typeface="ＭＳ Ｐゴシック" charset="-128"/>
              </a:rPr>
              <a:t>～特定特殊自動車（建機、農機、フォークリフトなど）の環境対策～</a:t>
            </a:r>
          </a:p>
          <a:p>
            <a:pPr algn="ctr">
              <a:lnSpc>
                <a:spcPct val="90000"/>
              </a:lnSpc>
            </a:pPr>
            <a:r>
              <a:rPr lang="ja-JP" altLang="en-US" sz="1600" b="1">
                <a:solidFill>
                  <a:schemeClr val="bg1"/>
                </a:solidFill>
                <a:latin typeface="ＭＳ Ｐゴシック" charset="-128"/>
              </a:rPr>
              <a:t>参加申込書</a:t>
            </a:r>
          </a:p>
        </p:txBody>
      </p:sp>
      <p:sp>
        <p:nvSpPr>
          <p:cNvPr id="3075" name="テキスト ボックス 3"/>
          <p:cNvSpPr txBox="1">
            <a:spLocks noChangeArrowheads="1"/>
          </p:cNvSpPr>
          <p:nvPr/>
        </p:nvSpPr>
        <p:spPr bwMode="auto">
          <a:xfrm>
            <a:off x="196850" y="2116138"/>
            <a:ext cx="2079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b="1" u="sng">
                <a:solidFill>
                  <a:srgbClr val="0070C0"/>
                </a:solidFill>
              </a:rPr>
              <a:t>●参加者のお名前等</a:t>
            </a:r>
            <a:r>
              <a:rPr lang="ja-JP" altLang="en-US" b="1">
                <a:solidFill>
                  <a:srgbClr val="0070C0"/>
                </a:solidFill>
              </a:rPr>
              <a:t>　　</a:t>
            </a:r>
          </a:p>
        </p:txBody>
      </p:sp>
      <p:sp>
        <p:nvSpPr>
          <p:cNvPr id="3076" name="テキスト ボックス 8"/>
          <p:cNvSpPr txBox="1">
            <a:spLocks noChangeArrowheads="1"/>
          </p:cNvSpPr>
          <p:nvPr/>
        </p:nvSpPr>
        <p:spPr bwMode="auto">
          <a:xfrm>
            <a:off x="144463" y="920750"/>
            <a:ext cx="65976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200" b="1">
                <a:latin typeface="ＭＳ Ｐゴシック" charset="-128"/>
              </a:rPr>
              <a:t>※ </a:t>
            </a:r>
            <a:r>
              <a:rPr lang="ja-JP" altLang="en-US" sz="1200" b="1">
                <a:latin typeface="ＭＳ Ｐゴシック" charset="-128"/>
              </a:rPr>
              <a:t>下記の「参加者のお名前等」に必要事項をご記入の上、</a:t>
            </a:r>
            <a:r>
              <a:rPr lang="en-US" altLang="ja-JP" sz="1200" b="1">
                <a:latin typeface="ＭＳ Ｐゴシック" charset="-128"/>
              </a:rPr>
              <a:t>FAX</a:t>
            </a:r>
            <a:r>
              <a:rPr lang="ja-JP" altLang="en-US" sz="1200" b="1">
                <a:latin typeface="ＭＳ Ｐゴシック" charset="-128"/>
              </a:rPr>
              <a:t>か</a:t>
            </a:r>
            <a:r>
              <a:rPr lang="en-US" altLang="ja-JP" sz="1200" b="1">
                <a:latin typeface="ＭＳ Ｐゴシック" charset="-128"/>
              </a:rPr>
              <a:t>E-mail</a:t>
            </a:r>
            <a:r>
              <a:rPr lang="ja-JP" altLang="en-US" sz="1200" b="1">
                <a:latin typeface="ＭＳ Ｐゴシック" charset="-128"/>
              </a:rPr>
              <a:t>にてお申し込みください。</a:t>
            </a:r>
          </a:p>
          <a:p>
            <a:pPr>
              <a:lnSpc>
                <a:spcPts val="1400"/>
              </a:lnSpc>
            </a:pPr>
            <a:endParaRPr lang="ja-JP" altLang="en-US" sz="1000" b="1">
              <a:latin typeface="ＭＳ Ｐゴシック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b="1">
                <a:latin typeface="ＭＳ Ｐゴシック" charset="-128"/>
              </a:rPr>
              <a:t>　　</a:t>
            </a:r>
            <a:r>
              <a:rPr lang="ja-JP" altLang="en-US" sz="1400" b="1">
                <a:solidFill>
                  <a:srgbClr val="FF0000"/>
                </a:solidFill>
                <a:latin typeface="ＭＳ Ｐゴシック" charset="-128"/>
              </a:rPr>
              <a:t>ＦＡＸ（番号</a:t>
            </a:r>
            <a:r>
              <a:rPr lang="en-US" altLang="ja-JP" sz="1400" b="1">
                <a:solidFill>
                  <a:srgbClr val="FF0000"/>
                </a:solidFill>
                <a:latin typeface="ＭＳ Ｐゴシック" charset="-128"/>
              </a:rPr>
              <a:t>:093-643-2547</a:t>
            </a:r>
            <a:r>
              <a:rPr lang="ja-JP" altLang="en-US" sz="1400" b="1">
                <a:solidFill>
                  <a:srgbClr val="FF0000"/>
                </a:solidFill>
                <a:latin typeface="ＭＳ Ｐゴシック" charset="-128"/>
              </a:rPr>
              <a:t>）</a:t>
            </a:r>
            <a:r>
              <a:rPr lang="ja-JP" altLang="en-US" sz="1400" b="1">
                <a:latin typeface="ＭＳ Ｐゴシック" charset="-128"/>
              </a:rPr>
              <a:t>　</a:t>
            </a:r>
            <a:r>
              <a:rPr lang="en-US" altLang="ja-JP" sz="1400" b="1">
                <a:solidFill>
                  <a:srgbClr val="FF0000"/>
                </a:solidFill>
                <a:latin typeface="ＭＳ Ｐゴシック" charset="-128"/>
              </a:rPr>
              <a:t>E-mail</a:t>
            </a:r>
            <a:r>
              <a:rPr lang="ja-JP" altLang="en-US" sz="1400" b="1">
                <a:solidFill>
                  <a:srgbClr val="FF0000"/>
                </a:solidFill>
                <a:latin typeface="ＭＳ Ｐゴシック" charset="-128"/>
              </a:rPr>
              <a:t>（</a:t>
            </a:r>
            <a:r>
              <a:rPr lang="en-US" altLang="ja-JP" sz="1400" b="1">
                <a:solidFill>
                  <a:srgbClr val="FF0000"/>
                </a:solidFill>
                <a:latin typeface="ＭＳ Ｐゴシック" charset="-128"/>
              </a:rPr>
              <a:t>MCTR-HO-KYS@cc.mctr.co.jp</a:t>
            </a:r>
            <a:r>
              <a:rPr lang="ja-JP" altLang="en-US" sz="1400" b="1">
                <a:solidFill>
                  <a:srgbClr val="FF0000"/>
                </a:solidFill>
                <a:latin typeface="ＭＳ Ｐゴシック" charset="-128"/>
              </a:rPr>
              <a:t>）</a:t>
            </a:r>
            <a:endParaRPr lang="en-US" altLang="ja-JP" sz="1400" b="1">
              <a:solidFill>
                <a:srgbClr val="FF0000"/>
              </a:solidFill>
              <a:latin typeface="ＭＳ Ｐゴシック" charset="-128"/>
            </a:endParaRPr>
          </a:p>
          <a:p>
            <a:pPr>
              <a:lnSpc>
                <a:spcPts val="1400"/>
              </a:lnSpc>
            </a:pPr>
            <a:endParaRPr lang="en-US" altLang="ja-JP" sz="1200" b="1">
              <a:latin typeface="ＭＳ Ｐゴシック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200" b="1">
                <a:latin typeface="ＭＳ Ｐゴシック" charset="-128"/>
              </a:rPr>
              <a:t>※ </a:t>
            </a:r>
            <a:r>
              <a:rPr lang="ja-JP" altLang="en-US" sz="1600" b="1">
                <a:solidFill>
                  <a:srgbClr val="FF0000"/>
                </a:solidFill>
                <a:latin typeface="ＭＳ Ｐゴシック" charset="-128"/>
              </a:rPr>
              <a:t>１月２７日（金）</a:t>
            </a:r>
            <a:r>
              <a:rPr lang="ja-JP" altLang="en-US" sz="1600" b="1">
                <a:latin typeface="ＭＳ Ｐゴシック" charset="-128"/>
              </a:rPr>
              <a:t>までにお申し込み下さい。</a:t>
            </a:r>
          </a:p>
          <a:p>
            <a:pPr>
              <a:lnSpc>
                <a:spcPts val="1400"/>
              </a:lnSpc>
            </a:pPr>
            <a:r>
              <a:rPr lang="ja-JP" altLang="en-US" sz="1600" b="1">
                <a:latin typeface="ＭＳ Ｐゴシック" charset="-128"/>
              </a:rPr>
              <a:t>　（定員になり次第、締め切らさせて頂きます）</a:t>
            </a:r>
            <a:endParaRPr lang="en-US" altLang="ja-JP" sz="1600" b="1">
              <a:latin typeface="ＭＳ Ｐゴシック" charset="-128"/>
            </a:endParaRPr>
          </a:p>
        </p:txBody>
      </p:sp>
      <p:sp>
        <p:nvSpPr>
          <p:cNvPr id="3077" name="正方形/長方形 19"/>
          <p:cNvSpPr>
            <a:spLocks noChangeArrowheads="1"/>
          </p:cNvSpPr>
          <p:nvPr/>
        </p:nvSpPr>
        <p:spPr bwMode="auto">
          <a:xfrm>
            <a:off x="260350" y="5076825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000"/>
              <a:t>※</a:t>
            </a:r>
            <a:r>
              <a:rPr lang="ja-JP" altLang="en-US" sz="1000"/>
              <a:t>ご記入頂いた個人情報は、個人情報保護法に従って適切に取り扱い、法令に定める場合を除き、第三者に提供することはありません。</a:t>
            </a:r>
          </a:p>
        </p:txBody>
      </p:sp>
      <p:graphicFrame>
        <p:nvGraphicFramePr>
          <p:cNvPr id="3229" name="Group 157"/>
          <p:cNvGraphicFramePr>
            <a:graphicFrameLocks noGrp="1"/>
          </p:cNvGraphicFramePr>
          <p:nvPr/>
        </p:nvGraphicFramePr>
        <p:xfrm>
          <a:off x="260350" y="2484438"/>
          <a:ext cx="6037263" cy="2560320"/>
        </p:xfrm>
        <a:graphic>
          <a:graphicData uri="http://schemas.openxmlformats.org/drawingml/2006/table">
            <a:tbl>
              <a:tblPr/>
              <a:tblGrid>
                <a:gridCol w="863600"/>
                <a:gridCol w="1512888"/>
                <a:gridCol w="915987"/>
                <a:gridCol w="2744788"/>
              </a:tblGrid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会社名等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住       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連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絡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TEL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E-mail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2413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参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加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所属・役職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お名前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7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32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32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14" name="Picture 1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638" y="7524750"/>
            <a:ext cx="12795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161" descr="21ILAK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7524750"/>
            <a:ext cx="14398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6" name="Picture 162" descr="21ILAK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7425" y="5795963"/>
            <a:ext cx="1822450" cy="288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7" name="Picture 160" descr="21ILAK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1300" y="5364163"/>
            <a:ext cx="259238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8" name="Picture 163" descr="21ILAK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3238" y="6877050"/>
            <a:ext cx="13684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9" name="Picture 164" descr="21ILAK2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57338" y="5508625"/>
            <a:ext cx="1214437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20" name="Picture 15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8913" y="6516688"/>
            <a:ext cx="143986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235</Words>
  <Application>Microsoft Office PowerPoint</Application>
  <PresentationFormat>画面に合わせる (4:3)</PresentationFormat>
  <Paragraphs>74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nakashima</dc:creator>
  <cp:lastModifiedBy>情報システム厚生課</cp:lastModifiedBy>
  <cp:revision>196</cp:revision>
  <cp:lastPrinted>2010-09-28T04:04:05Z</cp:lastPrinted>
  <dcterms:created xsi:type="dcterms:W3CDTF">2010-09-28T01:48:32Z</dcterms:created>
  <dcterms:modified xsi:type="dcterms:W3CDTF">2012-01-17T06:14:45Z</dcterms:modified>
</cp:coreProperties>
</file>